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00" r:id="rId6"/>
    <p:sldId id="279" r:id="rId7"/>
    <p:sldId id="280" r:id="rId8"/>
    <p:sldId id="281" r:id="rId9"/>
    <p:sldId id="301" r:id="rId10"/>
    <p:sldId id="303" r:id="rId11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30D8CC-AE07-A4EF-8CA1-BA12D51321D4}" name="KWOK Hiu Hang" initials="HK" userId="S::agneskwokhh@ust.hk::218baa63-6387-4506-8a98-38bf393fa3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CC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4" autoAdjust="0"/>
  </p:normalViewPr>
  <p:slideViewPr>
    <p:cSldViewPr>
      <p:cViewPr varScale="1">
        <p:scale>
          <a:sx n="122" d="100"/>
          <a:sy n="122" d="100"/>
        </p:scale>
        <p:origin x="9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60" y="280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FCA9E3-1DC3-4CAB-8667-FF0572FF48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BBD047-DD8F-4B0B-9E16-D780C9A0C7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A02B5C7-DD81-40E6-A7E9-4EC79E07C45D}" type="datetimeFigureOut">
              <a:rPr lang="zh-TW" altLang="en-US"/>
              <a:pPr>
                <a:defRPr/>
              </a:pPr>
              <a:t>2025/8/6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9ECC19-61A8-4C8D-9C59-0F4F88A483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4EB4A-99EA-4436-96AE-8FE63A44A1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EF117EA-4F4A-47E6-988B-731EDEB1201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5DAD9D8-6B83-4369-87F6-8FEBF92B59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D93B23B-3990-4DAA-A643-ACD6B37C5A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6663B8B-696F-42D0-90EE-40FA45A0738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709F719B-D982-4382-87A1-7C67A6B0F08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5FD03827-70AE-4451-8DF1-68BE05374A1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05BFF2B0-C406-4FC9-A1F0-CA7F232464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4770CC3-7453-4103-ABB5-36CF05BFDC4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82D9223F-762D-4148-AE33-E93B17E90E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5E38E1-591F-49A5-A05B-B26068C67604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48257DD-9D14-49D8-A438-AFF335298B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24EAFDE-DE7C-4FBE-AD94-D01752BAA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70CC3-7453-4103-ABB5-36CF05BFDC40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5416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5F793C-4030-4AEA-A797-2B042B8F5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12B998-5710-4100-B9EF-412360249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077B9-A0BE-4592-B739-9931B075D0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F563E-4C52-41C0-8710-CA38B50FDA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5864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0883F1-FDAE-4864-B1B7-F8741445D5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E15B4C-6FD3-4ABF-9610-1835FFA14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7391CC-003E-4770-BEC3-5B6D9F31C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579AB6-C34F-41A5-A0AC-FA748C0E3DE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068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1BC710-1E76-457C-9DA7-174B8EC2C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09DAA4-B9E2-432A-AC4F-6FCEA74C68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9FBFC5-ED2A-4321-9DCF-BF40A09573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7A046-E8AF-4058-A544-EA6EE558F7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940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B67CBF-D171-4C6E-8F80-3D658D4AEF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2BE2B-DFE6-4359-A877-A0F3406AE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F5F11-2C7D-49A1-BEA6-A3F2F51F17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11409D-D952-4506-BD8A-0097E2C4194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706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423FCA3-5BF2-4267-A915-C7C418A3DD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75FA50-2271-4044-8098-77417520D6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07B96E-D7DD-49C5-B4E6-E5A2475C4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0BCBE-9945-435B-BA4C-3AACF60076D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0903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27D3FD-2D56-4D69-A282-4C7F7D2D1E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A99CCAC-AAC6-4E88-A29D-BA6F4AEC11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CBCF4D8-AAE2-447D-97DA-B4C6FBCA1C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6D7E1-54AF-41B2-A596-D7CE5F129DB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2367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9E2C6E-B6D8-46BF-90FB-BDED9F0FD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6594213-2AEC-45E7-BF69-B69AC657A4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F588FB5-6EFF-45F1-BEAE-4E505C282B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8EB96-71B6-4EFE-A568-3377CB43D9A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584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DD6D18-7DE6-4C6A-9299-1F261A4C09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77D651-7746-4D37-AF24-5842E38138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F6D92D-93B0-4A6B-BE55-5E69A5D1D6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E10F1E-0F1F-4E1B-B875-77B31A1A5ED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042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B8C717-3B4F-4F97-8782-36A3B5DAC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6BC182-2C7B-47C0-A071-3630BA2B20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4657F-5B25-4765-9989-0508D1E403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24879-0619-4CE9-8990-30D32B5E261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967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D90B53-3261-46E3-BDD2-D75DAE86D9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514323-34FE-4E5B-B7AA-EB74C39BFB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10EBED-EF5B-4F86-A05C-9BA99E6E63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F825F-1462-4A41-8C86-742D0209D0E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170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E50E03-A194-458B-940A-EAFFBF216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EBA603-3A7C-429B-B7EF-EFBD7FE2AA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C6BE64-3FC9-4E0E-8A34-0BE8F6CE96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C8575-0118-488C-B6C8-235A3541737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4084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20"/>
          <p:cNvSpPr/>
          <p:nvPr userDrawn="1"/>
        </p:nvSpPr>
        <p:spPr>
          <a:xfrm>
            <a:off x="1" y="0"/>
            <a:ext cx="228599" cy="6248400"/>
          </a:xfrm>
          <a:custGeom>
            <a:avLst/>
            <a:gdLst/>
            <a:ahLst/>
            <a:cxnLst/>
            <a:rect l="l" t="t" r="r" b="b"/>
            <a:pathLst>
              <a:path w="1550670" h="6174740">
                <a:moveTo>
                  <a:pt x="1550530" y="0"/>
                </a:moveTo>
                <a:lnTo>
                  <a:pt x="0" y="0"/>
                </a:lnTo>
                <a:lnTo>
                  <a:pt x="0" y="6174112"/>
                </a:lnTo>
                <a:lnTo>
                  <a:pt x="1550530" y="5278952"/>
                </a:lnTo>
                <a:lnTo>
                  <a:pt x="1550530" y="0"/>
                </a:lnTo>
                <a:close/>
              </a:path>
            </a:pathLst>
          </a:custGeom>
          <a:solidFill>
            <a:srgbClr val="1D5B89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字版面配置區 16"/>
          <p:cNvSpPr>
            <a:spLocks noGrp="1"/>
          </p:cNvSpPr>
          <p:nvPr>
            <p:ph type="body" sz="quarter" idx="13" hasCustomPrompt="1"/>
          </p:nvPr>
        </p:nvSpPr>
        <p:spPr>
          <a:xfrm>
            <a:off x="480848" y="135587"/>
            <a:ext cx="10820400" cy="7026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altLang="zh-HK" sz="3600" b="1" kern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HK" sz="3600" kern="0" dirty="0">
                <a:solidFill>
                  <a:schemeClr val="tx2">
                    <a:lumMod val="75000"/>
                  </a:schemeClr>
                </a:solidFill>
              </a:rPr>
              <a:t>Lorem Ipsum Dolor Sit </a:t>
            </a:r>
            <a:r>
              <a:rPr lang="en-US" altLang="zh-HK" sz="3600" kern="0" dirty="0" err="1">
                <a:solidFill>
                  <a:schemeClr val="tx2">
                    <a:lumMod val="75000"/>
                  </a:schemeClr>
                </a:solidFill>
              </a:rPr>
              <a:t>Amet</a:t>
            </a:r>
            <a:r>
              <a:rPr lang="en-US" altLang="zh-HK" sz="3600" kern="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0" name="文字版面配置區 1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066800"/>
            <a:ext cx="10820400" cy="375953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 lang="en-US" altLang="zh-HK" sz="1800" b="0" kern="0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ct val="125000"/>
              </a:lnSpc>
            </a:pPr>
            <a:r>
              <a:rPr lang="en-US" altLang="zh-HK" sz="1600" b="0" kern="0" dirty="0">
                <a:solidFill>
                  <a:schemeClr val="tx1"/>
                </a:solidFill>
              </a:rPr>
              <a:t>Lorem ipsum dolor sit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amet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consectetuer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adipiscing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elit</a:t>
            </a:r>
            <a:r>
              <a:rPr lang="en-US" altLang="zh-HK" sz="1600" b="0" kern="0" dirty="0">
                <a:solidFill>
                  <a:schemeClr val="tx1"/>
                </a:solidFill>
              </a:rPr>
              <a:t>.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Aenean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commodo</a:t>
            </a:r>
            <a:r>
              <a:rPr lang="en-US" altLang="zh-HK" sz="1600" b="0" kern="0" dirty="0">
                <a:solidFill>
                  <a:schemeClr val="tx1"/>
                </a:solidFill>
              </a:rPr>
              <a:t> ligula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eget</a:t>
            </a:r>
            <a:r>
              <a:rPr lang="en-US" altLang="zh-HK" sz="1600" b="0" kern="0" dirty="0">
                <a:solidFill>
                  <a:schemeClr val="tx1"/>
                </a:solidFill>
              </a:rPr>
              <a:t> dolor. </a:t>
            </a:r>
          </a:p>
          <a:p>
            <a:pPr>
              <a:lnSpc>
                <a:spcPct val="125000"/>
              </a:lnSpc>
            </a:pPr>
            <a:endParaRPr lang="en-US" altLang="zh-HK" sz="1600" b="0" kern="0" dirty="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</a:pPr>
            <a:r>
              <a:rPr lang="en-US" altLang="zh-HK" sz="1600" b="0" kern="0" dirty="0" err="1">
                <a:solidFill>
                  <a:schemeClr val="tx1"/>
                </a:solidFill>
              </a:rPr>
              <a:t>Aenean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massa</a:t>
            </a:r>
            <a:r>
              <a:rPr lang="en-US" altLang="zh-HK" sz="1600" b="0" kern="0" dirty="0">
                <a:solidFill>
                  <a:schemeClr val="tx1"/>
                </a:solidFill>
              </a:rPr>
              <a:t>. Cum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sociis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natoque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penatibus</a:t>
            </a:r>
            <a:r>
              <a:rPr lang="en-US" altLang="zh-HK" sz="1600" b="0" kern="0" dirty="0">
                <a:solidFill>
                  <a:schemeClr val="tx1"/>
                </a:solidFill>
              </a:rPr>
              <a:t> et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magnis</a:t>
            </a:r>
            <a:r>
              <a:rPr lang="en-US" altLang="zh-HK" sz="1600" b="0" kern="0" dirty="0">
                <a:solidFill>
                  <a:schemeClr val="tx1"/>
                </a:solidFill>
              </a:rPr>
              <a:t> dis parturient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montes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nascetur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ridiculus</a:t>
            </a:r>
            <a:r>
              <a:rPr lang="en-US" altLang="zh-HK" sz="1600" b="0" kern="0" dirty="0">
                <a:solidFill>
                  <a:schemeClr val="tx1"/>
                </a:solidFill>
              </a:rPr>
              <a:t> mus. </a:t>
            </a:r>
          </a:p>
          <a:p>
            <a:pPr>
              <a:lnSpc>
                <a:spcPct val="125000"/>
              </a:lnSpc>
            </a:pPr>
            <a:endParaRPr lang="en-US" altLang="zh-HK" sz="1600" b="0" kern="0" dirty="0">
              <a:solidFill>
                <a:schemeClr val="tx1"/>
              </a:solidFill>
            </a:endParaRPr>
          </a:p>
          <a:p>
            <a:pPr>
              <a:lnSpc>
                <a:spcPct val="125000"/>
              </a:lnSpc>
            </a:pPr>
            <a:r>
              <a:rPr lang="en-US" altLang="zh-HK" sz="1600" b="0" kern="0" dirty="0" err="1">
                <a:solidFill>
                  <a:schemeClr val="tx1"/>
                </a:solidFill>
              </a:rPr>
              <a:t>Donec</a:t>
            </a:r>
            <a:r>
              <a:rPr lang="en-US" altLang="zh-HK" sz="1600" b="0" kern="0" dirty="0">
                <a:solidFill>
                  <a:schemeClr val="tx1"/>
                </a:solidFill>
              </a:rPr>
              <a:t> quam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felis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ultricies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nec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pellentesque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pretium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quis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sem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nascetur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ridiculus</a:t>
            </a:r>
            <a:r>
              <a:rPr lang="en-US" altLang="zh-HK" sz="1600" b="0" kern="0" dirty="0">
                <a:solidFill>
                  <a:schemeClr val="tx1"/>
                </a:solidFill>
              </a:rPr>
              <a:t> mus.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Donec</a:t>
            </a:r>
            <a:r>
              <a:rPr lang="en-US" altLang="zh-HK" sz="1600" b="0" kern="0" dirty="0">
                <a:solidFill>
                  <a:schemeClr val="tx1"/>
                </a:solidFill>
              </a:rPr>
              <a:t> quam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felis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ultricies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nec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pellentesque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pretium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quis</a:t>
            </a:r>
            <a:r>
              <a:rPr lang="en-US" altLang="zh-HK" sz="1600" b="0" kern="0" dirty="0">
                <a:solidFill>
                  <a:schemeClr val="tx1"/>
                </a:solidFill>
              </a:rPr>
              <a:t>,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sem</a:t>
            </a:r>
            <a:r>
              <a:rPr lang="en-US" altLang="zh-HK" sz="1600" b="0" kern="0" dirty="0">
                <a:solidFill>
                  <a:schemeClr val="tx1"/>
                </a:solidFill>
              </a:rPr>
              <a:t> </a:t>
            </a:r>
            <a:r>
              <a:rPr lang="en-US" altLang="zh-HK" sz="1600" b="0" kern="0" dirty="0" err="1">
                <a:solidFill>
                  <a:schemeClr val="tx1"/>
                </a:solidFill>
              </a:rPr>
              <a:t>montesna</a:t>
            </a:r>
            <a:r>
              <a:rPr lang="en-US" altLang="zh-HK" sz="1600" b="0" kern="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" name="imageSelected0">
            <a:extLst>
              <a:ext uri="{FF2B5EF4-FFF2-40B4-BE49-F238E27FC236}">
                <a16:creationId xmlns:a16="http://schemas.microsoft.com/office/drawing/2014/main" id="{EE76BCED-BFD8-F388-8638-7C42B58B8E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82"/>
          <a:stretch/>
        </p:blipFill>
        <p:spPr bwMode="auto">
          <a:xfrm>
            <a:off x="114300" y="6208063"/>
            <a:ext cx="1752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B67C8-2604-22DD-639B-08584A8B6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6722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AE1B0D2-D1E4-4584-B517-5DBD748C5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F93DA5-21A0-4E06-B31F-33BBCC99BA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BE90A7-B350-4288-833B-4F00CD067F0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8A2EEE9-E787-47D2-AEEE-1A6251E42C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550874-1041-49C3-AD68-2163562B06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新細明體" panose="02020500000000000000" pitchFamily="18" charset="-120"/>
              </a:defRPr>
            </a:lvl1pPr>
          </a:lstStyle>
          <a:p>
            <a:fld id="{3A5A9FA9-5439-4D4A-B50A-4D16803A0EA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 i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8A7ADA5-21D9-4875-8E73-1C6C46AD99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spcAft>
                <a:spcPts val="4200"/>
              </a:spcAft>
            </a:pPr>
            <a:r>
              <a:rPr lang="en-US" altLang="zh-TW" dirty="0">
                <a:ea typeface="新細明體" panose="02020500000000000000" pitchFamily="18" charset="-120"/>
              </a:rPr>
              <a:t>TSSSU Presentation Template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sz="3600" dirty="0">
                <a:ea typeface="新細明體" panose="02020500000000000000" pitchFamily="18" charset="-120"/>
              </a:rPr>
              <a:t>(Time Limit : 8 minutes)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BD22260-8368-4A3B-A482-C32117C7977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219200"/>
          </a:xfrm>
        </p:spPr>
        <p:txBody>
          <a:bodyPr/>
          <a:lstStyle/>
          <a:p>
            <a:pPr eaLnBrk="1" hangingPunct="1"/>
            <a:r>
              <a:rPr lang="en-US" altLang="zh-TW" sz="2400" dirty="0">
                <a:ea typeface="新細明體" panose="02020500000000000000" pitchFamily="18" charset="-120"/>
              </a:rPr>
              <a:t>(Project manager is highly recommended to </a:t>
            </a:r>
            <a:r>
              <a:rPr lang="en-US" altLang="zh-HK" sz="2400" dirty="0">
                <a:ea typeface="新細明體" panose="02020500000000000000" pitchFamily="18" charset="-120"/>
              </a:rPr>
              <a:t>use the template as the guideline for the presentation</a:t>
            </a:r>
            <a:r>
              <a:rPr lang="en-US" altLang="zh-TW" sz="2400" dirty="0">
                <a:ea typeface="新細明體" panose="02020500000000000000" pitchFamily="18" charset="-12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spc="40" dirty="0"/>
              <a:t>1.</a:t>
            </a:r>
            <a:r>
              <a:rPr lang="en-US" spc="40" dirty="0"/>
              <a:t> One Page Executive Summary</a:t>
            </a:r>
            <a:endParaRPr lang="zh-HK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457200" y="1447799"/>
            <a:ext cx="10820400" cy="4797425"/>
          </a:xfrm>
        </p:spPr>
        <p:txBody>
          <a:bodyPr/>
          <a:lstStyle/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Aim: Give a </a:t>
            </a:r>
            <a:r>
              <a:rPr lang="en-US" sz="2000" b="1" spc="15" dirty="0">
                <a:solidFill>
                  <a:srgbClr val="595959"/>
                </a:solidFill>
                <a:latin typeface="Tahoma"/>
                <a:cs typeface="Tahoma"/>
              </a:rPr>
              <a:t>high-level summary 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or </a:t>
            </a:r>
            <a:r>
              <a:rPr lang="en-US" sz="2000" b="1" spc="15" dirty="0">
                <a:solidFill>
                  <a:srgbClr val="595959"/>
                </a:solidFill>
                <a:latin typeface="Tahoma"/>
                <a:cs typeface="Tahoma"/>
              </a:rPr>
              <a:t>define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 what your project/product does</a:t>
            </a:r>
            <a:r>
              <a:rPr lang="en-US" altLang="zh-HK" sz="2000" spc="15" dirty="0">
                <a:solidFill>
                  <a:srgbClr val="595959"/>
                </a:solidFill>
                <a:latin typeface="Tahoma"/>
                <a:cs typeface="Tahoma"/>
              </a:rPr>
              <a:t>. Start with introducing yourself</a:t>
            </a:r>
            <a:r>
              <a:rPr lang="en-HK" altLang="zh-HK" sz="2000" spc="15" dirty="0">
                <a:solidFill>
                  <a:srgbClr val="595959"/>
                </a:solidFill>
                <a:latin typeface="Tahoma"/>
                <a:cs typeface="Tahoma"/>
              </a:rPr>
              <a:t> and</a:t>
            </a:r>
            <a:r>
              <a:rPr lang="zh-CN" altLang="en-US" sz="2000" spc="15" dirty="0">
                <a:solidFill>
                  <a:srgbClr val="595959"/>
                </a:solidFill>
                <a:latin typeface="Tahoma"/>
                <a:cs typeface="Tahoma"/>
              </a:rPr>
              <a:t> </a:t>
            </a:r>
            <a:r>
              <a:rPr lang="en-HK" altLang="zh-CN" sz="2000" spc="15" dirty="0">
                <a:solidFill>
                  <a:srgbClr val="595959"/>
                </a:solidFill>
                <a:latin typeface="Tahoma"/>
                <a:cs typeface="Tahoma"/>
              </a:rPr>
              <a:t>your</a:t>
            </a:r>
            <a:r>
              <a:rPr lang="zh-CN" altLang="en-US" sz="2000" spc="15" dirty="0">
                <a:solidFill>
                  <a:srgbClr val="595959"/>
                </a:solidFill>
                <a:latin typeface="Tahoma"/>
                <a:cs typeface="Tahoma"/>
              </a:rPr>
              <a:t> </a:t>
            </a:r>
            <a:r>
              <a:rPr lang="en-HK" altLang="zh-CN" sz="2000" spc="15" dirty="0">
                <a:solidFill>
                  <a:srgbClr val="595959"/>
                </a:solidFill>
                <a:latin typeface="Tahoma"/>
                <a:cs typeface="Tahoma"/>
              </a:rPr>
              <a:t>team. </a:t>
            </a:r>
            <a:r>
              <a:rPr lang="en-US" altLang="zh-HK" sz="2000" spc="15" dirty="0">
                <a:solidFill>
                  <a:srgbClr val="595959"/>
                </a:solidFill>
                <a:latin typeface="Tahoma"/>
                <a:cs typeface="Tahoma"/>
              </a:rPr>
              <a:t>Attract audience by presenting your project with highlighted info.</a:t>
            </a:r>
          </a:p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endParaRPr lang="en-US" sz="2000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Suggested to include:</a:t>
            </a:r>
          </a:p>
          <a:p>
            <a:pPr marL="336550" indent="-32385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altLang="zh-CN" sz="2000" spc="15" dirty="0">
                <a:solidFill>
                  <a:srgbClr val="595959"/>
                </a:solidFill>
                <a:latin typeface="Tahoma"/>
                <a:cs typeface="Tahoma"/>
              </a:rPr>
              <a:t>Background information of the core team members (e.g. academic qualification, relevant working experience, outstanding achievements etc.)</a:t>
            </a:r>
          </a:p>
          <a:p>
            <a:pPr marL="336550" indent="-32385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altLang="zh-CN" sz="2000" spc="15" dirty="0">
                <a:solidFill>
                  <a:srgbClr val="595959"/>
                </a:solidFill>
                <a:latin typeface="Tahoma"/>
                <a:cs typeface="Tahoma"/>
              </a:rPr>
              <a:t>Key/innovative features, key problems to be solved, potential market(s)/ licensee(s) and benefits to them, competitor competency, milestone achieved, global exposure, financial figures, industry engagement</a:t>
            </a:r>
          </a:p>
          <a:p>
            <a:pPr marL="336550" indent="-323850">
              <a:lnSpc>
                <a:spcPct val="100000"/>
              </a:lnSpc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altLang="zh-HK" sz="2000" spc="15" dirty="0">
                <a:solidFill>
                  <a:srgbClr val="595959"/>
                </a:solidFill>
                <a:latin typeface="Tahoma"/>
                <a:cs typeface="Tahoma"/>
              </a:rPr>
              <a:t>Major Project Milestones &amp; Deliverables: Demonstrate the project's potential for success, briefly describe the expected targets and outcomes for each stage, and explain how progress will be tracked and evaluated.</a:t>
            </a:r>
          </a:p>
          <a:p>
            <a:pPr marL="336550" indent="-32385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endParaRPr lang="en-US" sz="2000" spc="15" dirty="0">
              <a:solidFill>
                <a:srgbClr val="595959"/>
              </a:solidFill>
              <a:latin typeface="Tahoma"/>
              <a:cs typeface="Tahom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BD853-590F-0623-8684-47881B3101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35576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480848" y="1549230"/>
            <a:ext cx="10820400" cy="4318170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Aim: 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Identify</a:t>
            </a: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 the problems to be solved. 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Define </a:t>
            </a: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the Customer and Consumer. 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Explain</a:t>
            </a: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 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why</a:t>
            </a: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 people should care about the problems and are willing to pay for the product/service. </a:t>
            </a: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35915" algn="l"/>
                <a:tab pos="336550" algn="l"/>
              </a:tabLst>
            </a:pPr>
            <a:endParaRPr lang="en-US" sz="2000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12700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Suggested to include:</a:t>
            </a:r>
          </a:p>
          <a:p>
            <a:pPr marL="336550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Clearly state the issues or problems to be solved. Describe the product/ service/ process/ system to be released. </a:t>
            </a:r>
          </a:p>
          <a:p>
            <a:pPr marL="336550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What is the potential market for business/licensing? Who will pay for the product/ service? What is the market size? What are the values/ implications to your potential users?</a:t>
            </a:r>
          </a:p>
          <a:p>
            <a:pPr marL="336550" indent="-32385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2000" b="0" spc="15" dirty="0">
                <a:solidFill>
                  <a:srgbClr val="595959"/>
                </a:solidFill>
                <a:latin typeface="Tahoma"/>
                <a:cs typeface="Tahoma"/>
              </a:rPr>
              <a:t>Include charts and figures to illustrate your market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8CA26-5DE0-CC33-C519-66290355E55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3</a:t>
            </a:fld>
            <a:endParaRPr lang="en-HK" dirty="0"/>
          </a:p>
        </p:txBody>
      </p:sp>
      <p:sp>
        <p:nvSpPr>
          <p:cNvPr id="5" name="文字版面配置區 1">
            <a:extLst>
              <a:ext uri="{FF2B5EF4-FFF2-40B4-BE49-F238E27FC236}">
                <a16:creationId xmlns:a16="http://schemas.microsoft.com/office/drawing/2014/main" id="{00720D4D-AA67-B54E-3252-FC626114D8FB}"/>
              </a:ext>
            </a:extLst>
          </p:cNvPr>
          <p:cNvSpPr txBox="1">
            <a:spLocks/>
          </p:cNvSpPr>
          <p:nvPr/>
        </p:nvSpPr>
        <p:spPr>
          <a:xfrm>
            <a:off x="480848" y="135587"/>
            <a:ext cx="10820400" cy="131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altLang="zh-HK" sz="3600" b="1" kern="0" spc="4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dirty="0"/>
              <a:t>2. </a:t>
            </a:r>
            <a:r>
              <a:rPr lang="en-US" altLang="zh-HK" dirty="0"/>
              <a:t>Problem &amp; Opportunity, Customer Base and Customer Image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5705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pc="40" dirty="0"/>
              <a:t>3. Solution / Product / Technology Features</a:t>
            </a:r>
            <a:endParaRPr lang="zh-HK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457200" y="1066800"/>
            <a:ext cx="10820400" cy="4953000"/>
          </a:xfrm>
        </p:spPr>
        <p:txBody>
          <a:bodyPr/>
          <a:lstStyle/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Aim: Showcase the </a:t>
            </a:r>
            <a:r>
              <a:rPr lang="en-US" sz="2000" b="1" spc="15" dirty="0">
                <a:solidFill>
                  <a:srgbClr val="595959"/>
                </a:solidFill>
                <a:latin typeface="Tahoma"/>
                <a:cs typeface="Tahoma"/>
              </a:rPr>
              <a:t>High-level product specification</a:t>
            </a:r>
            <a:r>
              <a:rPr lang="en-US" sz="2000" spc="15" dirty="0">
                <a:solidFill>
                  <a:srgbClr val="595959"/>
                </a:solidFill>
                <a:latin typeface="Tahoma"/>
                <a:cs typeface="Tahoma"/>
              </a:rPr>
              <a:t>: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What is it? Or to be?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How it works, how it looks, how to solve the problems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Special features/ functions (“secret sauce”), what is new/novel?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600" b="0" spc="15" dirty="0">
                <a:solidFill>
                  <a:srgbClr val="595959"/>
                </a:solidFill>
                <a:latin typeface="Tahoma"/>
                <a:cs typeface="Tahoma"/>
              </a:rPr>
              <a:t>Who are the major competitors? Any current competing technology/ similar products identified? What are the c</a:t>
            </a: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ompetitive advantages of your technology?</a:t>
            </a:r>
          </a:p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endParaRPr lang="en-US" sz="1600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1600" b="1" spc="15" dirty="0">
                <a:solidFill>
                  <a:srgbClr val="C0A061"/>
                </a:solidFill>
                <a:latin typeface="Tahoma"/>
                <a:cs typeface="Tahoma"/>
              </a:rPr>
              <a:t>Help us visualize!</a:t>
            </a:r>
          </a:p>
          <a:p>
            <a:pPr marL="184150" lvl="1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Use picture, flow-diagram, illustration to state your point. </a:t>
            </a:r>
          </a:p>
          <a:p>
            <a:pPr marL="184150" lvl="1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Please use High-Resolution photos, better with professional equipment/design/dummy product for demonstration</a:t>
            </a:r>
          </a:p>
          <a:p>
            <a:pPr marL="184150" lvl="1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sz="1600" spc="15" dirty="0">
                <a:solidFill>
                  <a:srgbClr val="595959"/>
                </a:solidFill>
                <a:latin typeface="Tahoma"/>
                <a:cs typeface="Tahoma"/>
              </a:rPr>
              <a:t>Tip: If available, show your prototype/demo in-person or embed a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C35E2-33AD-6637-A8FC-844AFD7064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4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1974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>
          <a:xfrm>
            <a:off x="480848" y="135587"/>
            <a:ext cx="11711152" cy="1413643"/>
          </a:xfrm>
        </p:spPr>
        <p:txBody>
          <a:bodyPr/>
          <a:lstStyle/>
          <a:p>
            <a:r>
              <a:rPr lang="en-US" spc="40" dirty="0"/>
              <a:t>4. Underlying DeepTech / R&amp;D required / IP</a:t>
            </a:r>
            <a:endParaRPr lang="zh-HK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4"/>
          </p:nvPr>
        </p:nvSpPr>
        <p:spPr>
          <a:xfrm>
            <a:off x="480848" y="1549230"/>
            <a:ext cx="10820400" cy="4699170"/>
          </a:xfrm>
        </p:spPr>
        <p:txBody>
          <a:bodyPr/>
          <a:lstStyle/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b="1" u="sng" spc="15" dirty="0">
                <a:solidFill>
                  <a:srgbClr val="595959"/>
                </a:solidFill>
                <a:latin typeface="Tahoma"/>
                <a:cs typeface="Tahoma"/>
              </a:rPr>
              <a:t>Core Technology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Relevant scientific/engineering knowledge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Uniqueness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altLang="zh-CN" sz="1200" spc="15" dirty="0">
                <a:solidFill>
                  <a:srgbClr val="595959"/>
                </a:solidFill>
                <a:latin typeface="Tahoma"/>
                <a:cs typeface="Tahoma"/>
              </a:rPr>
              <a:t>Publications</a:t>
            </a:r>
            <a:r>
              <a:rPr lang="en-HK" altLang="zh-CN" sz="1200" spc="15" dirty="0">
                <a:solidFill>
                  <a:srgbClr val="595959"/>
                </a:solidFill>
                <a:latin typeface="Tahoma"/>
                <a:cs typeface="Tahoma"/>
              </a:rPr>
              <a:t>: </a:t>
            </a:r>
            <a:r>
              <a:rPr lang="en-HK" altLang="zh-CN" sz="1200" b="1" spc="15" dirty="0">
                <a:solidFill>
                  <a:srgbClr val="595959"/>
                </a:solidFill>
                <a:latin typeface="Tahoma"/>
                <a:cs typeface="Tahoma"/>
              </a:rPr>
              <a:t>very</a:t>
            </a:r>
            <a:r>
              <a:rPr lang="zh-CN" alt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 </a:t>
            </a:r>
            <a:r>
              <a:rPr lang="en-HK" altLang="zh-CN" sz="1200" b="1" spc="15" dirty="0">
                <a:solidFill>
                  <a:srgbClr val="595959"/>
                </a:solidFill>
                <a:latin typeface="Tahoma"/>
                <a:cs typeface="Tahoma"/>
              </a:rPr>
              <a:t>important</a:t>
            </a:r>
            <a:r>
              <a:rPr lang="zh-CN" alt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！</a:t>
            </a:r>
            <a:endParaRPr lang="en-US" sz="1200" b="1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184150" lvl="1">
              <a:spcBef>
                <a:spcPts val="1010"/>
              </a:spcBef>
              <a:tabLst>
                <a:tab pos="335915" algn="l"/>
                <a:tab pos="336550" algn="l"/>
              </a:tabLst>
            </a:pPr>
            <a:endParaRPr lang="en-US" sz="2000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b="1" u="sng" spc="15" dirty="0">
                <a:solidFill>
                  <a:srgbClr val="595959"/>
                </a:solidFill>
                <a:latin typeface="Tahoma"/>
                <a:cs typeface="Tahoma"/>
              </a:rPr>
              <a:t>Project Deliverables , R&amp;D Processes (for Application)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List the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major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deliverables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 of TSSSU 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Current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R&amp;D achievements 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Upcoming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R&amp;D plans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. Outline the systematic approach to R&amp;D. Describe specific core R&amp;D activities and technology development processes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Methods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 for converting R&amp;D prototypes into market-ready product/services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Potential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risks &amp; challenges 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in achieving project deliverables. Propose measures to address these issues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Any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data collection 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involved? Address data privacy issues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Any </a:t>
            </a:r>
            <a:r>
              <a:rPr lang="en-US" sz="1200" b="1" spc="15" dirty="0">
                <a:solidFill>
                  <a:srgbClr val="595959"/>
                </a:solidFill>
                <a:latin typeface="Tahoma"/>
                <a:cs typeface="Tahoma"/>
              </a:rPr>
              <a:t>regulatory requirements </a:t>
            </a: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involved (e.g.: clinical trial)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5BEA5-ED9B-37C6-FCAB-D6AD13386E1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5</a:t>
            </a:fld>
            <a:endParaRPr lang="en-HK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579D19-FC13-13E0-34FC-DA5F9BD115AB}"/>
              </a:ext>
            </a:extLst>
          </p:cNvPr>
          <p:cNvSpPr txBox="1"/>
          <p:nvPr/>
        </p:nvSpPr>
        <p:spPr>
          <a:xfrm>
            <a:off x="5344576" y="1549230"/>
            <a:ext cx="6097248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r>
              <a:rPr lang="en-US" sz="2000" b="1" u="sng" spc="15" dirty="0">
                <a:solidFill>
                  <a:srgbClr val="595959"/>
                </a:solidFill>
                <a:latin typeface="Tahoma"/>
                <a:cs typeface="Tahoma"/>
              </a:rPr>
              <a:t>IP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IP Rights Arrangements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Current IP List (patents, know-how, software…)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How can IP benefit sharing arrangements </a:t>
            </a:r>
            <a:b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</a:b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promote R&amp;D commercialization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200" spc="15" dirty="0">
                <a:solidFill>
                  <a:srgbClr val="595959"/>
                </a:solidFill>
                <a:latin typeface="Tahoma"/>
                <a:cs typeface="Tahoma"/>
              </a:rPr>
              <a:t>IP Planning (important for tech transfer track)</a:t>
            </a:r>
          </a:p>
        </p:txBody>
      </p:sp>
    </p:spTree>
    <p:extLst>
      <p:ext uri="{BB962C8B-B14F-4D97-AF65-F5344CB8AC3E}">
        <p14:creationId xmlns:p14="http://schemas.microsoft.com/office/powerpoint/2010/main" val="183404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DE1BD-9470-EB47-DC92-7BFBB5BA3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5DE7EC3-4822-A5C3-8659-8CFA91425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848" y="135587"/>
            <a:ext cx="11711152" cy="1413643"/>
          </a:xfrm>
        </p:spPr>
        <p:txBody>
          <a:bodyPr/>
          <a:lstStyle/>
          <a:p>
            <a:r>
              <a:rPr lang="en-US" spc="40" dirty="0"/>
              <a:t>5. TSSSU Plan and Business Proposition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02D4B70-22D2-6ABB-ACC5-F509FA105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848" y="1549230"/>
            <a:ext cx="10820400" cy="4699170"/>
          </a:xfrm>
        </p:spPr>
        <p:txBody>
          <a:bodyPr/>
          <a:lstStyle/>
          <a:p>
            <a:pPr marL="12700" indent="0">
              <a:lnSpc>
                <a:spcPct val="100000"/>
              </a:lnSpc>
              <a:spcBef>
                <a:spcPts val="1010"/>
              </a:spcBef>
              <a:buNone/>
              <a:tabLst>
                <a:tab pos="335915" algn="l"/>
                <a:tab pos="336550" algn="l"/>
              </a:tabLst>
            </a:pPr>
            <a:endParaRPr lang="en-US" b="1" u="sng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List the </a:t>
            </a:r>
            <a:r>
              <a:rPr lang="en-US" sz="1800" b="1" spc="15" dirty="0">
                <a:solidFill>
                  <a:srgbClr val="595959"/>
                </a:solidFill>
                <a:latin typeface="Tahoma"/>
                <a:cs typeface="Tahoma"/>
              </a:rPr>
              <a:t>current engagement </a:t>
            </a: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with industry and potential collaboration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800" b="1" spc="15" dirty="0">
                <a:solidFill>
                  <a:srgbClr val="595959"/>
                </a:solidFill>
                <a:latin typeface="Tahoma"/>
                <a:cs typeface="Tahoma"/>
              </a:rPr>
              <a:t>How</a:t>
            </a: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 will TSSSU deliverables assist in </a:t>
            </a:r>
            <a:r>
              <a:rPr lang="en-US" sz="1800" b="1" spc="15" dirty="0">
                <a:solidFill>
                  <a:srgbClr val="595959"/>
                </a:solidFill>
                <a:latin typeface="Tahoma"/>
                <a:cs typeface="Tahoma"/>
              </a:rPr>
              <a:t>technology commercialization</a:t>
            </a: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? (Explain why the output can facilitate the future startup or IP licensing)</a:t>
            </a:r>
          </a:p>
          <a:p>
            <a:pPr marL="508000" lvl="1" indent="-323850"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335915" algn="l"/>
                <a:tab pos="336550" algn="l"/>
              </a:tabLst>
            </a:pP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Provide </a:t>
            </a:r>
            <a:r>
              <a:rPr lang="en-US" sz="1800" b="1" spc="15" dirty="0">
                <a:solidFill>
                  <a:srgbClr val="595959"/>
                </a:solidFill>
                <a:latin typeface="Tahoma"/>
                <a:cs typeface="Tahoma"/>
              </a:rPr>
              <a:t>future work plan and/or commercialization plan </a:t>
            </a:r>
            <a:r>
              <a:rPr lang="en-US" sz="1800" b="1" u="sng" spc="15" dirty="0">
                <a:solidFill>
                  <a:srgbClr val="595959"/>
                </a:solidFill>
                <a:latin typeface="Tahoma"/>
                <a:cs typeface="Tahoma"/>
              </a:rPr>
              <a:t>after</a:t>
            </a:r>
            <a:r>
              <a:rPr lang="en-US" sz="1800" b="1" spc="15" dirty="0">
                <a:solidFill>
                  <a:srgbClr val="595959"/>
                </a:solidFill>
                <a:latin typeface="Tahoma"/>
                <a:cs typeface="Tahoma"/>
              </a:rPr>
              <a:t> TSSSU project </a:t>
            </a:r>
            <a:r>
              <a:rPr lang="en-US" sz="1800" spc="15" dirty="0">
                <a:solidFill>
                  <a:srgbClr val="595959"/>
                </a:solidFill>
                <a:latin typeface="Tahoma"/>
                <a:cs typeface="Tahoma"/>
              </a:rPr>
              <a:t>(licensing / start-up)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381A2-43DD-B945-4EE8-D2846B51AD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6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1985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D01F-3AEB-55AC-8C1F-08DCF46A8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A6E30E97-BC7F-09A2-7368-C9DD1B34EF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848" y="135587"/>
            <a:ext cx="11711152" cy="1413643"/>
          </a:xfrm>
        </p:spPr>
        <p:txBody>
          <a:bodyPr/>
          <a:lstStyle/>
          <a:p>
            <a:r>
              <a:rPr lang="en-US" spc="40" dirty="0"/>
              <a:t>6. For previous TSSSU awardees only</a:t>
            </a:r>
            <a:endParaRPr lang="zh-HK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9839089-5CD9-B724-C908-D91F7A6A4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00" y="1549230"/>
            <a:ext cx="10539248" cy="4699170"/>
          </a:xfrm>
        </p:spPr>
        <p:txBody>
          <a:bodyPr/>
          <a:lstStyle/>
          <a:p>
            <a:pPr marL="298450">
              <a:lnSpc>
                <a:spcPct val="100000"/>
              </a:lnSpc>
              <a:spcBef>
                <a:spcPts val="1010"/>
              </a:spcBef>
              <a:tabLst>
                <a:tab pos="335915" algn="l"/>
                <a:tab pos="336550" algn="l"/>
              </a:tabLst>
            </a:pPr>
            <a:endParaRPr lang="en-US" altLang="zh-HK" spc="15" dirty="0">
              <a:solidFill>
                <a:srgbClr val="595959"/>
              </a:solidFill>
              <a:latin typeface="Tahoma"/>
              <a:cs typeface="Tahoma"/>
            </a:endParaRPr>
          </a:p>
          <a:p>
            <a:pPr eaLnBrk="1" hangingPunct="1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altLang="zh-TW" spc="15" dirty="0">
                <a:solidFill>
                  <a:srgbClr val="595959"/>
                </a:solidFill>
                <a:latin typeface="Tahoma"/>
                <a:cs typeface="Tahoma"/>
              </a:rPr>
              <a:t>Outcome from previous TSSSU project (same or different inventions; </a:t>
            </a:r>
            <a:r>
              <a:rPr lang="en-US" altLang="zh-TW" b="1" spc="15" dirty="0">
                <a:solidFill>
                  <a:srgbClr val="595959"/>
                </a:solidFill>
                <a:latin typeface="Tahoma"/>
                <a:cs typeface="Tahoma"/>
              </a:rPr>
              <a:t>Please differentiate the project deliverables</a:t>
            </a:r>
            <a:r>
              <a:rPr lang="en-US" altLang="zh-TW" spc="15" dirty="0">
                <a:solidFill>
                  <a:srgbClr val="595959"/>
                </a:solidFill>
                <a:latin typeface="Tahoma"/>
                <a:cs typeface="Tahoma"/>
              </a:rPr>
              <a:t>)</a:t>
            </a:r>
          </a:p>
          <a:p>
            <a:pPr eaLnBrk="1" hangingPunct="1">
              <a:spcBef>
                <a:spcPts val="1010"/>
              </a:spcBef>
              <a:tabLst>
                <a:tab pos="335915" algn="l"/>
                <a:tab pos="336550" algn="l"/>
              </a:tabLst>
            </a:pPr>
            <a:r>
              <a:rPr lang="en-US" altLang="zh-TW" b="1" spc="15" dirty="0">
                <a:solidFill>
                  <a:srgbClr val="595959"/>
                </a:solidFill>
                <a:latin typeface="Tahoma"/>
                <a:cs typeface="Tahoma"/>
              </a:rPr>
              <a:t>Current status </a:t>
            </a:r>
            <a:r>
              <a:rPr lang="en-US" altLang="zh-TW" spc="15" dirty="0">
                <a:solidFill>
                  <a:srgbClr val="595959"/>
                </a:solidFill>
                <a:latin typeface="Tahoma"/>
                <a:cs typeface="Tahoma"/>
              </a:rPr>
              <a:t>of the awarded TSSSU projects (e.g. continuing funding, development or technology transfer status)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0B0A7-DA85-D825-28C4-B0B087CF16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047438-5658-4415-8020-5CCEA0DF19D3}" type="slidenum">
              <a:rPr lang="en-HK" smtClean="0"/>
              <a:t>7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46099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DF9B3D9D6AEE48A01519F88613A240" ma:contentTypeVersion="12" ma:contentTypeDescription="Create a new document." ma:contentTypeScope="" ma:versionID="0d6512f7fb30eb9a904d7e830d4e8c28">
  <xsd:schema xmlns:xsd="http://www.w3.org/2001/XMLSchema" xmlns:xs="http://www.w3.org/2001/XMLSchema" xmlns:p="http://schemas.microsoft.com/office/2006/metadata/properties" xmlns:ns2="960d9e69-32b1-488e-8b86-83ce8ae87605" xmlns:ns3="6e25fc9a-f6cf-4f08-ad81-d32fda60bbe3" targetNamespace="http://schemas.microsoft.com/office/2006/metadata/properties" ma:root="true" ma:fieldsID="d2df9f83fc15fc7676e1da8e00459a8d" ns2:_="" ns3:_="">
    <xsd:import namespace="960d9e69-32b1-488e-8b86-83ce8ae87605"/>
    <xsd:import namespace="6e25fc9a-f6cf-4f08-ad81-d32fda60bb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d9e69-32b1-488e-8b86-83ce8ae876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9659908-461d-4310-9e2e-8d0890ed1e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5fc9a-f6cf-4f08-ad81-d32fda60bbe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eeb898c-819b-4a16-9179-f972e6e82c4b}" ma:internalName="TaxCatchAll" ma:showField="CatchAllData" ma:web="6e25fc9a-f6cf-4f08-ad81-d32fda60bb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e25fc9a-f6cf-4f08-ad81-d32fda60bbe3" xsi:nil="true"/>
    <lcf76f155ced4ddcb4097134ff3c332f xmlns="960d9e69-32b1-488e-8b86-83ce8ae8760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DAB798-BEFE-4339-8102-3DAB297D84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0d9e69-32b1-488e-8b86-83ce8ae87605"/>
    <ds:schemaRef ds:uri="6e25fc9a-f6cf-4f08-ad81-d32fda60bb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955E15-41A5-488D-BA9B-DFF25BAC48F8}">
  <ds:schemaRefs>
    <ds:schemaRef ds:uri="http://schemas.microsoft.com/office/2006/metadata/properties"/>
    <ds:schemaRef ds:uri="http://schemas.microsoft.com/office/infopath/2007/PartnerControls"/>
    <ds:schemaRef ds:uri="5c62fb55-ab56-4c59-9647-38644d465161"/>
    <ds:schemaRef ds:uri="5f44dcd9-660c-482e-bcb2-b569a7951824"/>
    <ds:schemaRef ds:uri="6e25fc9a-f6cf-4f08-ad81-d32fda60bbe3"/>
    <ds:schemaRef ds:uri="960d9e69-32b1-488e-8b86-83ce8ae87605"/>
  </ds:schemaRefs>
</ds:datastoreItem>
</file>

<file path=customXml/itemProps3.xml><?xml version="1.0" encoding="utf-8"?>
<ds:datastoreItem xmlns:ds="http://schemas.openxmlformats.org/officeDocument/2006/customXml" ds:itemID="{082CB41D-E040-41FC-8EB4-4F6551B342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8733</TotalTime>
  <Words>669</Words>
  <Application>Microsoft Office PowerPoint</Application>
  <PresentationFormat>Widescreen</PresentationFormat>
  <Paragraphs>63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TSSSU Presentation Template (Time Limit : 8 minutes)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HKUST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TRC Presentation Template</dc:title>
  <dc:creator>Sofia</dc:creator>
  <cp:lastModifiedBy>Alan Ho</cp:lastModifiedBy>
  <cp:revision>105</cp:revision>
  <cp:lastPrinted>2014-05-07T03:10:23Z</cp:lastPrinted>
  <dcterms:created xsi:type="dcterms:W3CDTF">2008-06-26T03:08:43Z</dcterms:created>
  <dcterms:modified xsi:type="dcterms:W3CDTF">2025-08-06T07:50:56Z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0x0101006CDF9B3D9D6AEE48A01519F88613A240</vt:lpwstr>
  </property>
  <property fmtid="{D5CDD505-2E9C-101B-9397-08002B2CF9AE}" pid="3" name="MediaServiceImageTags">
    <vt:lpwstr/>
  </property>
</Properties>
</file>