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256" r:id="rId5"/>
    <p:sldId id="300" r:id="rId6"/>
    <p:sldId id="279" r:id="rId7"/>
    <p:sldId id="280" r:id="rId8"/>
    <p:sldId id="281" r:id="rId9"/>
    <p:sldId id="301" r:id="rId10"/>
    <p:sldId id="303" r:id="rId11"/>
  </p:sldIdLst>
  <p:sldSz cx="12192000" cy="6858000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730D8CC-AE07-A4EF-8CA1-BA12D51321D4}" name="KWOK Hiu Hang" initials="HK" userId="S::agneskwokhh@ust.hk::218baa63-6387-4506-8a98-38bf393fa3c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33CC33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54" autoAdjust="0"/>
  </p:normalViewPr>
  <p:slideViewPr>
    <p:cSldViewPr>
      <p:cViewPr varScale="1">
        <p:scale>
          <a:sx n="97" d="100"/>
          <a:sy n="97" d="100"/>
        </p:scale>
        <p:origin x="1056" y="30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60" y="2802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DFCA9E3-1DC3-4CAB-8667-FF0572FF48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0BBD047-DD8F-4B0B-9E16-D780C9A0C7D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BA02B5C7-DD81-40E6-A7E9-4EC79E07C45D}" type="datetimeFigureOut">
              <a:rPr lang="zh-TW" altLang="en-US"/>
              <a:pPr>
                <a:defRPr/>
              </a:pPr>
              <a:t>2026/1/29</a:t>
            </a:fld>
            <a:endParaRPr lang="zh-TW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9ECC19-61A8-4C8D-9C59-0F4F88A4839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31263"/>
            <a:ext cx="303847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34EB4A-99EA-4436-96AE-8FE63A44A1B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338" y="8831263"/>
            <a:ext cx="3038475" cy="4635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4EF117EA-4F4A-47E6-988B-731EDEB12019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A5DAD9D8-6B83-4369-87F6-8FEBF92B591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CD93B23B-3990-4DAA-A643-ACD6B37C5AA4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06663B8B-696F-42D0-90EE-40FA45A07386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6913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7" name="Rectangle 5">
            <a:extLst>
              <a:ext uri="{FF2B5EF4-FFF2-40B4-BE49-F238E27FC236}">
                <a16:creationId xmlns:a16="http://schemas.microsoft.com/office/drawing/2014/main" id="{709F719B-D982-4382-87A1-7C67A6B0F08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noProof="0"/>
              <a:t>Click to edit Master text styles</a:t>
            </a:r>
          </a:p>
          <a:p>
            <a:pPr lvl="1"/>
            <a:r>
              <a:rPr lang="en-US" altLang="zh-TW" noProof="0"/>
              <a:t>Second level</a:t>
            </a:r>
          </a:p>
          <a:p>
            <a:pPr lvl="2"/>
            <a:r>
              <a:rPr lang="en-US" altLang="zh-TW" noProof="0"/>
              <a:t>Third level</a:t>
            </a:r>
          </a:p>
          <a:p>
            <a:pPr lvl="3"/>
            <a:r>
              <a:rPr lang="en-US" altLang="zh-TW" noProof="0"/>
              <a:t>Fourth level</a:t>
            </a:r>
          </a:p>
          <a:p>
            <a:pPr lvl="4"/>
            <a:r>
              <a:rPr lang="en-US" altLang="zh-TW" noProof="0"/>
              <a:t>Fifth level</a:t>
            </a:r>
          </a:p>
        </p:txBody>
      </p:sp>
      <p:sp>
        <p:nvSpPr>
          <p:cNvPr id="18438" name="Rectangle 6">
            <a:extLst>
              <a:ext uri="{FF2B5EF4-FFF2-40B4-BE49-F238E27FC236}">
                <a16:creationId xmlns:a16="http://schemas.microsoft.com/office/drawing/2014/main" id="{5FD03827-70AE-4451-8DF1-68BE05374A1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8439" name="Rectangle 7">
            <a:extLst>
              <a:ext uri="{FF2B5EF4-FFF2-40B4-BE49-F238E27FC236}">
                <a16:creationId xmlns:a16="http://schemas.microsoft.com/office/drawing/2014/main" id="{05BFF2B0-C406-4FC9-A1F0-CA7F232464E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34770CC3-7453-4103-ABB5-36CF05BFDC40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82D9223F-762D-4148-AE33-E93B17E90E8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B5E38E1-591F-49A5-A05B-B26068C67604}" type="slidenum">
              <a:rPr lang="en-US" altLang="zh-TW"/>
              <a:pPr>
                <a:spcBef>
                  <a:spcPct val="0"/>
                </a:spcBef>
              </a:pPr>
              <a:t>1</a:t>
            </a:fld>
            <a:endParaRPr lang="en-US" altLang="zh-TW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748257DD-9D14-49D8-A438-AFF335298BC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6400" y="696913"/>
            <a:ext cx="6197600" cy="3486150"/>
          </a:xfrm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A24EAFDE-DE7C-4FBE-AD94-D01752BAA9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altLang="zh-TW"/>
              <a:t>Click to edit Master subtitle style</a:t>
            </a:r>
            <a:endParaRPr lang="zh-TW" alt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45F793C-4030-4AEA-A797-2B042B8F592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412B998-5710-4100-B9EF-4123602490A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1D077B9-A0BE-4592-B739-9931B075D0C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3F563E-4C52-41C0-8710-CA38B50FDA8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58644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CD90B53-3261-46E3-BDD2-D75DAE86D9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5514323-34FE-4E5B-B7AA-EB74C39BFB4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310EBED-EF5B-4F86-A05C-9BA99E6E637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7F825F-1462-4A41-8C86-742D0209D0E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81703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6E50E03-A194-458B-940A-EAFFBF216F2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FEBA603-3A7C-429B-B7EF-EFBD7FE2AA5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DC6BE64-3FC9-4E0E-8A34-0BE8F6CE96F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3C8575-0118-488C-B6C8-235A3541737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840840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20"/>
          <p:cNvSpPr/>
          <p:nvPr userDrawn="1"/>
        </p:nvSpPr>
        <p:spPr>
          <a:xfrm>
            <a:off x="1" y="0"/>
            <a:ext cx="228599" cy="6248400"/>
          </a:xfrm>
          <a:custGeom>
            <a:avLst/>
            <a:gdLst/>
            <a:ahLst/>
            <a:cxnLst/>
            <a:rect l="l" t="t" r="r" b="b"/>
            <a:pathLst>
              <a:path w="1550670" h="6174740">
                <a:moveTo>
                  <a:pt x="1550530" y="0"/>
                </a:moveTo>
                <a:lnTo>
                  <a:pt x="0" y="0"/>
                </a:lnTo>
                <a:lnTo>
                  <a:pt x="0" y="6174112"/>
                </a:lnTo>
                <a:lnTo>
                  <a:pt x="1550530" y="5278952"/>
                </a:lnTo>
                <a:lnTo>
                  <a:pt x="1550530" y="0"/>
                </a:lnTo>
                <a:close/>
              </a:path>
            </a:pathLst>
          </a:custGeom>
          <a:solidFill>
            <a:srgbClr val="1D5B89">
              <a:alpha val="7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文字版面配置區 16"/>
          <p:cNvSpPr>
            <a:spLocks noGrp="1"/>
          </p:cNvSpPr>
          <p:nvPr>
            <p:ph type="body" sz="quarter" idx="13" hasCustomPrompt="1"/>
          </p:nvPr>
        </p:nvSpPr>
        <p:spPr>
          <a:xfrm>
            <a:off x="480848" y="135587"/>
            <a:ext cx="10820400" cy="702613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altLang="zh-HK" sz="3600" b="1" kern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altLang="zh-HK" sz="3600" kern="0" dirty="0">
                <a:solidFill>
                  <a:schemeClr val="tx2">
                    <a:lumMod val="75000"/>
                  </a:schemeClr>
                </a:solidFill>
              </a:rPr>
              <a:t>Lorem Ipsum Dolor Sit </a:t>
            </a:r>
            <a:r>
              <a:rPr lang="en-US" altLang="zh-HK" sz="3600" kern="0" dirty="0" err="1">
                <a:solidFill>
                  <a:schemeClr val="tx2">
                    <a:lumMod val="75000"/>
                  </a:schemeClr>
                </a:solidFill>
              </a:rPr>
              <a:t>Amet</a:t>
            </a:r>
            <a:r>
              <a:rPr lang="en-US" altLang="zh-HK" sz="3600" kern="0" dirty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</p:txBody>
      </p:sp>
      <p:sp>
        <p:nvSpPr>
          <p:cNvPr id="10" name="文字版面配置區 18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0" y="1066800"/>
            <a:ext cx="10820400" cy="3759539"/>
          </a:xfrm>
          <a:prstGeom prst="rect">
            <a:avLst/>
          </a:prstGeom>
        </p:spPr>
        <p:txBody>
          <a:bodyPr/>
          <a:lstStyle>
            <a:lvl1pPr marL="285750" marR="0" indent="-285750" algn="l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 lang="en-US" altLang="zh-HK" sz="1800" b="0" kern="0" baseline="0" noProof="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>
              <a:lnSpc>
                <a:spcPct val="125000"/>
              </a:lnSpc>
            </a:pPr>
            <a:r>
              <a:rPr lang="en-US" altLang="zh-HK" sz="1600" b="0" kern="0" dirty="0">
                <a:solidFill>
                  <a:schemeClr val="tx1"/>
                </a:solidFill>
              </a:rPr>
              <a:t>Lorem ipsum dolor sit </a:t>
            </a:r>
            <a:r>
              <a:rPr lang="en-US" altLang="zh-HK" sz="1600" b="0" kern="0" dirty="0" err="1">
                <a:solidFill>
                  <a:schemeClr val="tx1"/>
                </a:solidFill>
              </a:rPr>
              <a:t>amet</a:t>
            </a:r>
            <a:r>
              <a:rPr lang="en-US" altLang="zh-HK" sz="1600" b="0" kern="0" dirty="0">
                <a:solidFill>
                  <a:schemeClr val="tx1"/>
                </a:solidFill>
              </a:rPr>
              <a:t>, </a:t>
            </a:r>
            <a:r>
              <a:rPr lang="en-US" altLang="zh-HK" sz="1600" b="0" kern="0" dirty="0" err="1">
                <a:solidFill>
                  <a:schemeClr val="tx1"/>
                </a:solidFill>
              </a:rPr>
              <a:t>consectetuer</a:t>
            </a:r>
            <a:r>
              <a:rPr lang="en-US" altLang="zh-HK" sz="1600" b="0" kern="0" dirty="0">
                <a:solidFill>
                  <a:schemeClr val="tx1"/>
                </a:solidFill>
              </a:rPr>
              <a:t> </a:t>
            </a:r>
            <a:r>
              <a:rPr lang="en-US" altLang="zh-HK" sz="1600" b="0" kern="0" dirty="0" err="1">
                <a:solidFill>
                  <a:schemeClr val="tx1"/>
                </a:solidFill>
              </a:rPr>
              <a:t>adipiscing</a:t>
            </a:r>
            <a:r>
              <a:rPr lang="en-US" altLang="zh-HK" sz="1600" b="0" kern="0" dirty="0">
                <a:solidFill>
                  <a:schemeClr val="tx1"/>
                </a:solidFill>
              </a:rPr>
              <a:t> </a:t>
            </a:r>
            <a:r>
              <a:rPr lang="en-US" altLang="zh-HK" sz="1600" b="0" kern="0" dirty="0" err="1">
                <a:solidFill>
                  <a:schemeClr val="tx1"/>
                </a:solidFill>
              </a:rPr>
              <a:t>elit</a:t>
            </a:r>
            <a:r>
              <a:rPr lang="en-US" altLang="zh-HK" sz="1600" b="0" kern="0" dirty="0">
                <a:solidFill>
                  <a:schemeClr val="tx1"/>
                </a:solidFill>
              </a:rPr>
              <a:t>. </a:t>
            </a:r>
            <a:r>
              <a:rPr lang="en-US" altLang="zh-HK" sz="1600" b="0" kern="0" dirty="0" err="1">
                <a:solidFill>
                  <a:schemeClr val="tx1"/>
                </a:solidFill>
              </a:rPr>
              <a:t>Aenean</a:t>
            </a:r>
            <a:r>
              <a:rPr lang="en-US" altLang="zh-HK" sz="1600" b="0" kern="0" dirty="0">
                <a:solidFill>
                  <a:schemeClr val="tx1"/>
                </a:solidFill>
              </a:rPr>
              <a:t> </a:t>
            </a:r>
            <a:r>
              <a:rPr lang="en-US" altLang="zh-HK" sz="1600" b="0" kern="0" dirty="0" err="1">
                <a:solidFill>
                  <a:schemeClr val="tx1"/>
                </a:solidFill>
              </a:rPr>
              <a:t>commodo</a:t>
            </a:r>
            <a:r>
              <a:rPr lang="en-US" altLang="zh-HK" sz="1600" b="0" kern="0" dirty="0">
                <a:solidFill>
                  <a:schemeClr val="tx1"/>
                </a:solidFill>
              </a:rPr>
              <a:t> ligula </a:t>
            </a:r>
            <a:r>
              <a:rPr lang="en-US" altLang="zh-HK" sz="1600" b="0" kern="0" dirty="0" err="1">
                <a:solidFill>
                  <a:schemeClr val="tx1"/>
                </a:solidFill>
              </a:rPr>
              <a:t>eget</a:t>
            </a:r>
            <a:r>
              <a:rPr lang="en-US" altLang="zh-HK" sz="1600" b="0" kern="0" dirty="0">
                <a:solidFill>
                  <a:schemeClr val="tx1"/>
                </a:solidFill>
              </a:rPr>
              <a:t> dolor. </a:t>
            </a:r>
          </a:p>
          <a:p>
            <a:pPr>
              <a:lnSpc>
                <a:spcPct val="125000"/>
              </a:lnSpc>
            </a:pPr>
            <a:endParaRPr lang="en-US" altLang="zh-HK" sz="1600" b="0" kern="0" dirty="0">
              <a:solidFill>
                <a:schemeClr val="tx1"/>
              </a:solidFill>
            </a:endParaRPr>
          </a:p>
          <a:p>
            <a:pPr>
              <a:lnSpc>
                <a:spcPct val="125000"/>
              </a:lnSpc>
            </a:pPr>
            <a:r>
              <a:rPr lang="en-US" altLang="zh-HK" sz="1600" b="0" kern="0" dirty="0" err="1">
                <a:solidFill>
                  <a:schemeClr val="tx1"/>
                </a:solidFill>
              </a:rPr>
              <a:t>Aenean</a:t>
            </a:r>
            <a:r>
              <a:rPr lang="en-US" altLang="zh-HK" sz="1600" b="0" kern="0" dirty="0">
                <a:solidFill>
                  <a:schemeClr val="tx1"/>
                </a:solidFill>
              </a:rPr>
              <a:t> </a:t>
            </a:r>
            <a:r>
              <a:rPr lang="en-US" altLang="zh-HK" sz="1600" b="0" kern="0" dirty="0" err="1">
                <a:solidFill>
                  <a:schemeClr val="tx1"/>
                </a:solidFill>
              </a:rPr>
              <a:t>massa</a:t>
            </a:r>
            <a:r>
              <a:rPr lang="en-US" altLang="zh-HK" sz="1600" b="0" kern="0" dirty="0">
                <a:solidFill>
                  <a:schemeClr val="tx1"/>
                </a:solidFill>
              </a:rPr>
              <a:t>. Cum </a:t>
            </a:r>
            <a:r>
              <a:rPr lang="en-US" altLang="zh-HK" sz="1600" b="0" kern="0" dirty="0" err="1">
                <a:solidFill>
                  <a:schemeClr val="tx1"/>
                </a:solidFill>
              </a:rPr>
              <a:t>sociis</a:t>
            </a:r>
            <a:r>
              <a:rPr lang="en-US" altLang="zh-HK" sz="1600" b="0" kern="0" dirty="0">
                <a:solidFill>
                  <a:schemeClr val="tx1"/>
                </a:solidFill>
              </a:rPr>
              <a:t> </a:t>
            </a:r>
            <a:r>
              <a:rPr lang="en-US" altLang="zh-HK" sz="1600" b="0" kern="0" dirty="0" err="1">
                <a:solidFill>
                  <a:schemeClr val="tx1"/>
                </a:solidFill>
              </a:rPr>
              <a:t>natoque</a:t>
            </a:r>
            <a:r>
              <a:rPr lang="en-US" altLang="zh-HK" sz="1600" b="0" kern="0" dirty="0">
                <a:solidFill>
                  <a:schemeClr val="tx1"/>
                </a:solidFill>
              </a:rPr>
              <a:t> </a:t>
            </a:r>
            <a:r>
              <a:rPr lang="en-US" altLang="zh-HK" sz="1600" b="0" kern="0" dirty="0" err="1">
                <a:solidFill>
                  <a:schemeClr val="tx1"/>
                </a:solidFill>
              </a:rPr>
              <a:t>penatibus</a:t>
            </a:r>
            <a:r>
              <a:rPr lang="en-US" altLang="zh-HK" sz="1600" b="0" kern="0" dirty="0">
                <a:solidFill>
                  <a:schemeClr val="tx1"/>
                </a:solidFill>
              </a:rPr>
              <a:t> et </a:t>
            </a:r>
            <a:r>
              <a:rPr lang="en-US" altLang="zh-HK" sz="1600" b="0" kern="0" dirty="0" err="1">
                <a:solidFill>
                  <a:schemeClr val="tx1"/>
                </a:solidFill>
              </a:rPr>
              <a:t>magnis</a:t>
            </a:r>
            <a:r>
              <a:rPr lang="en-US" altLang="zh-HK" sz="1600" b="0" kern="0" dirty="0">
                <a:solidFill>
                  <a:schemeClr val="tx1"/>
                </a:solidFill>
              </a:rPr>
              <a:t> dis parturient </a:t>
            </a:r>
            <a:r>
              <a:rPr lang="en-US" altLang="zh-HK" sz="1600" b="0" kern="0" dirty="0" err="1">
                <a:solidFill>
                  <a:schemeClr val="tx1"/>
                </a:solidFill>
              </a:rPr>
              <a:t>montes</a:t>
            </a:r>
            <a:r>
              <a:rPr lang="en-US" altLang="zh-HK" sz="1600" b="0" kern="0" dirty="0">
                <a:solidFill>
                  <a:schemeClr val="tx1"/>
                </a:solidFill>
              </a:rPr>
              <a:t>, </a:t>
            </a:r>
            <a:r>
              <a:rPr lang="en-US" altLang="zh-HK" sz="1600" b="0" kern="0" dirty="0" err="1">
                <a:solidFill>
                  <a:schemeClr val="tx1"/>
                </a:solidFill>
              </a:rPr>
              <a:t>nascetur</a:t>
            </a:r>
            <a:r>
              <a:rPr lang="en-US" altLang="zh-HK" sz="1600" b="0" kern="0" dirty="0">
                <a:solidFill>
                  <a:schemeClr val="tx1"/>
                </a:solidFill>
              </a:rPr>
              <a:t> </a:t>
            </a:r>
            <a:r>
              <a:rPr lang="en-US" altLang="zh-HK" sz="1600" b="0" kern="0" dirty="0" err="1">
                <a:solidFill>
                  <a:schemeClr val="tx1"/>
                </a:solidFill>
              </a:rPr>
              <a:t>ridiculus</a:t>
            </a:r>
            <a:r>
              <a:rPr lang="en-US" altLang="zh-HK" sz="1600" b="0" kern="0" dirty="0">
                <a:solidFill>
                  <a:schemeClr val="tx1"/>
                </a:solidFill>
              </a:rPr>
              <a:t> mus. </a:t>
            </a:r>
          </a:p>
          <a:p>
            <a:pPr>
              <a:lnSpc>
                <a:spcPct val="125000"/>
              </a:lnSpc>
            </a:pPr>
            <a:endParaRPr lang="en-US" altLang="zh-HK" sz="1600" b="0" kern="0" dirty="0">
              <a:solidFill>
                <a:schemeClr val="tx1"/>
              </a:solidFill>
            </a:endParaRPr>
          </a:p>
          <a:p>
            <a:pPr>
              <a:lnSpc>
                <a:spcPct val="125000"/>
              </a:lnSpc>
            </a:pPr>
            <a:r>
              <a:rPr lang="en-US" altLang="zh-HK" sz="1600" b="0" kern="0" dirty="0" err="1">
                <a:solidFill>
                  <a:schemeClr val="tx1"/>
                </a:solidFill>
              </a:rPr>
              <a:t>Donec</a:t>
            </a:r>
            <a:r>
              <a:rPr lang="en-US" altLang="zh-HK" sz="1600" b="0" kern="0" dirty="0">
                <a:solidFill>
                  <a:schemeClr val="tx1"/>
                </a:solidFill>
              </a:rPr>
              <a:t> quam </a:t>
            </a:r>
            <a:r>
              <a:rPr lang="en-US" altLang="zh-HK" sz="1600" b="0" kern="0" dirty="0" err="1">
                <a:solidFill>
                  <a:schemeClr val="tx1"/>
                </a:solidFill>
              </a:rPr>
              <a:t>felis</a:t>
            </a:r>
            <a:r>
              <a:rPr lang="en-US" altLang="zh-HK" sz="1600" b="0" kern="0" dirty="0">
                <a:solidFill>
                  <a:schemeClr val="tx1"/>
                </a:solidFill>
              </a:rPr>
              <a:t>, </a:t>
            </a:r>
            <a:r>
              <a:rPr lang="en-US" altLang="zh-HK" sz="1600" b="0" kern="0" dirty="0" err="1">
                <a:solidFill>
                  <a:schemeClr val="tx1"/>
                </a:solidFill>
              </a:rPr>
              <a:t>ultricies</a:t>
            </a:r>
            <a:r>
              <a:rPr lang="en-US" altLang="zh-HK" sz="1600" b="0" kern="0" dirty="0">
                <a:solidFill>
                  <a:schemeClr val="tx1"/>
                </a:solidFill>
              </a:rPr>
              <a:t> </a:t>
            </a:r>
            <a:r>
              <a:rPr lang="en-US" altLang="zh-HK" sz="1600" b="0" kern="0" dirty="0" err="1">
                <a:solidFill>
                  <a:schemeClr val="tx1"/>
                </a:solidFill>
              </a:rPr>
              <a:t>nec</a:t>
            </a:r>
            <a:r>
              <a:rPr lang="en-US" altLang="zh-HK" sz="1600" b="0" kern="0" dirty="0">
                <a:solidFill>
                  <a:schemeClr val="tx1"/>
                </a:solidFill>
              </a:rPr>
              <a:t> </a:t>
            </a:r>
            <a:r>
              <a:rPr lang="en-US" altLang="zh-HK" sz="1600" b="0" kern="0" dirty="0" err="1">
                <a:solidFill>
                  <a:schemeClr val="tx1"/>
                </a:solidFill>
              </a:rPr>
              <a:t>pellentesque</a:t>
            </a:r>
            <a:r>
              <a:rPr lang="en-US" altLang="zh-HK" sz="1600" b="0" kern="0" dirty="0">
                <a:solidFill>
                  <a:schemeClr val="tx1"/>
                </a:solidFill>
              </a:rPr>
              <a:t> </a:t>
            </a:r>
            <a:r>
              <a:rPr lang="en-US" altLang="zh-HK" sz="1600" b="0" kern="0" dirty="0" err="1">
                <a:solidFill>
                  <a:schemeClr val="tx1"/>
                </a:solidFill>
              </a:rPr>
              <a:t>pretium</a:t>
            </a:r>
            <a:r>
              <a:rPr lang="en-US" altLang="zh-HK" sz="1600" b="0" kern="0" dirty="0">
                <a:solidFill>
                  <a:schemeClr val="tx1"/>
                </a:solidFill>
              </a:rPr>
              <a:t> </a:t>
            </a:r>
            <a:r>
              <a:rPr lang="en-US" altLang="zh-HK" sz="1600" b="0" kern="0" dirty="0" err="1">
                <a:solidFill>
                  <a:schemeClr val="tx1"/>
                </a:solidFill>
              </a:rPr>
              <a:t>quis</a:t>
            </a:r>
            <a:r>
              <a:rPr lang="en-US" altLang="zh-HK" sz="1600" b="0" kern="0" dirty="0">
                <a:solidFill>
                  <a:schemeClr val="tx1"/>
                </a:solidFill>
              </a:rPr>
              <a:t>, </a:t>
            </a:r>
            <a:r>
              <a:rPr lang="en-US" altLang="zh-HK" sz="1600" b="0" kern="0" dirty="0" err="1">
                <a:solidFill>
                  <a:schemeClr val="tx1"/>
                </a:solidFill>
              </a:rPr>
              <a:t>sem</a:t>
            </a:r>
            <a:r>
              <a:rPr lang="en-US" altLang="zh-HK" sz="1600" b="0" kern="0" dirty="0">
                <a:solidFill>
                  <a:schemeClr val="tx1"/>
                </a:solidFill>
              </a:rPr>
              <a:t> </a:t>
            </a:r>
            <a:r>
              <a:rPr lang="en-US" altLang="zh-HK" sz="1600" b="0" kern="0" dirty="0" err="1">
                <a:solidFill>
                  <a:schemeClr val="tx1"/>
                </a:solidFill>
              </a:rPr>
              <a:t>nascetur</a:t>
            </a:r>
            <a:r>
              <a:rPr lang="en-US" altLang="zh-HK" sz="1600" b="0" kern="0" dirty="0">
                <a:solidFill>
                  <a:schemeClr val="tx1"/>
                </a:solidFill>
              </a:rPr>
              <a:t> </a:t>
            </a:r>
            <a:r>
              <a:rPr lang="en-US" altLang="zh-HK" sz="1600" b="0" kern="0" dirty="0" err="1">
                <a:solidFill>
                  <a:schemeClr val="tx1"/>
                </a:solidFill>
              </a:rPr>
              <a:t>ridiculus</a:t>
            </a:r>
            <a:r>
              <a:rPr lang="en-US" altLang="zh-HK" sz="1600" b="0" kern="0" dirty="0">
                <a:solidFill>
                  <a:schemeClr val="tx1"/>
                </a:solidFill>
              </a:rPr>
              <a:t> mus. </a:t>
            </a:r>
            <a:r>
              <a:rPr lang="en-US" altLang="zh-HK" sz="1600" b="0" kern="0" dirty="0" err="1">
                <a:solidFill>
                  <a:schemeClr val="tx1"/>
                </a:solidFill>
              </a:rPr>
              <a:t>Donec</a:t>
            </a:r>
            <a:r>
              <a:rPr lang="en-US" altLang="zh-HK" sz="1600" b="0" kern="0" dirty="0">
                <a:solidFill>
                  <a:schemeClr val="tx1"/>
                </a:solidFill>
              </a:rPr>
              <a:t> quam </a:t>
            </a:r>
            <a:r>
              <a:rPr lang="en-US" altLang="zh-HK" sz="1600" b="0" kern="0" dirty="0" err="1">
                <a:solidFill>
                  <a:schemeClr val="tx1"/>
                </a:solidFill>
              </a:rPr>
              <a:t>felis</a:t>
            </a:r>
            <a:r>
              <a:rPr lang="en-US" altLang="zh-HK" sz="1600" b="0" kern="0" dirty="0">
                <a:solidFill>
                  <a:schemeClr val="tx1"/>
                </a:solidFill>
              </a:rPr>
              <a:t>, </a:t>
            </a:r>
            <a:r>
              <a:rPr lang="en-US" altLang="zh-HK" sz="1600" b="0" kern="0" dirty="0" err="1">
                <a:solidFill>
                  <a:schemeClr val="tx1"/>
                </a:solidFill>
              </a:rPr>
              <a:t>ultricies</a:t>
            </a:r>
            <a:r>
              <a:rPr lang="en-US" altLang="zh-HK" sz="1600" b="0" kern="0" dirty="0">
                <a:solidFill>
                  <a:schemeClr val="tx1"/>
                </a:solidFill>
              </a:rPr>
              <a:t> </a:t>
            </a:r>
            <a:r>
              <a:rPr lang="en-US" altLang="zh-HK" sz="1600" b="0" kern="0" dirty="0" err="1">
                <a:solidFill>
                  <a:schemeClr val="tx1"/>
                </a:solidFill>
              </a:rPr>
              <a:t>nec</a:t>
            </a:r>
            <a:r>
              <a:rPr lang="en-US" altLang="zh-HK" sz="1600" b="0" kern="0" dirty="0">
                <a:solidFill>
                  <a:schemeClr val="tx1"/>
                </a:solidFill>
              </a:rPr>
              <a:t> </a:t>
            </a:r>
            <a:r>
              <a:rPr lang="en-US" altLang="zh-HK" sz="1600" b="0" kern="0" dirty="0" err="1">
                <a:solidFill>
                  <a:schemeClr val="tx1"/>
                </a:solidFill>
              </a:rPr>
              <a:t>pellentesque</a:t>
            </a:r>
            <a:r>
              <a:rPr lang="en-US" altLang="zh-HK" sz="1600" b="0" kern="0" dirty="0">
                <a:solidFill>
                  <a:schemeClr val="tx1"/>
                </a:solidFill>
              </a:rPr>
              <a:t> </a:t>
            </a:r>
            <a:r>
              <a:rPr lang="en-US" altLang="zh-HK" sz="1600" b="0" kern="0" dirty="0" err="1">
                <a:solidFill>
                  <a:schemeClr val="tx1"/>
                </a:solidFill>
              </a:rPr>
              <a:t>pretium</a:t>
            </a:r>
            <a:r>
              <a:rPr lang="en-US" altLang="zh-HK" sz="1600" b="0" kern="0" dirty="0">
                <a:solidFill>
                  <a:schemeClr val="tx1"/>
                </a:solidFill>
              </a:rPr>
              <a:t> </a:t>
            </a:r>
            <a:r>
              <a:rPr lang="en-US" altLang="zh-HK" sz="1600" b="0" kern="0" dirty="0" err="1">
                <a:solidFill>
                  <a:schemeClr val="tx1"/>
                </a:solidFill>
              </a:rPr>
              <a:t>quis</a:t>
            </a:r>
            <a:r>
              <a:rPr lang="en-US" altLang="zh-HK" sz="1600" b="0" kern="0" dirty="0">
                <a:solidFill>
                  <a:schemeClr val="tx1"/>
                </a:solidFill>
              </a:rPr>
              <a:t>, </a:t>
            </a:r>
            <a:r>
              <a:rPr lang="en-US" altLang="zh-HK" sz="1600" b="0" kern="0" dirty="0" err="1">
                <a:solidFill>
                  <a:schemeClr val="tx1"/>
                </a:solidFill>
              </a:rPr>
              <a:t>sem</a:t>
            </a:r>
            <a:r>
              <a:rPr lang="en-US" altLang="zh-HK" sz="1600" b="0" kern="0" dirty="0">
                <a:solidFill>
                  <a:schemeClr val="tx1"/>
                </a:solidFill>
              </a:rPr>
              <a:t> </a:t>
            </a:r>
            <a:r>
              <a:rPr lang="en-US" altLang="zh-HK" sz="1600" b="0" kern="0" dirty="0" err="1">
                <a:solidFill>
                  <a:schemeClr val="tx1"/>
                </a:solidFill>
              </a:rPr>
              <a:t>montesna</a:t>
            </a:r>
            <a:r>
              <a:rPr lang="en-US" altLang="zh-HK" sz="1600" b="0" kern="0" dirty="0">
                <a:solidFill>
                  <a:schemeClr val="tx1"/>
                </a:solidFill>
              </a:rPr>
              <a:t>.</a:t>
            </a:r>
          </a:p>
        </p:txBody>
      </p:sp>
      <p:pic>
        <p:nvPicPr>
          <p:cNvPr id="2" name="imageSelected0">
            <a:extLst>
              <a:ext uri="{FF2B5EF4-FFF2-40B4-BE49-F238E27FC236}">
                <a16:creationId xmlns:a16="http://schemas.microsoft.com/office/drawing/2014/main" id="{EE76BCED-BFD8-F388-8638-7C42B58B8E5D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8182"/>
          <a:stretch/>
        </p:blipFill>
        <p:spPr bwMode="auto">
          <a:xfrm>
            <a:off x="114300" y="6208063"/>
            <a:ext cx="17526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9AB67C8-2604-22DD-639B-08584A8B668E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E047438-5658-4415-8020-5CCEA0DF19D3}" type="slidenum">
              <a:rPr lang="en-HK" smtClean="0"/>
              <a:t>‹#›</a:t>
            </a:fld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2667227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F0883F1-FDAE-4864-B1B7-F8741445D55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4E15B4C-6FD3-4ABF-9610-1835FFA1448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67391CC-003E-4770-BEC3-5B6D9F31CAC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579AB6-C34F-41A5-A0AC-FA748C0E3DE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50680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A1BC710-1E76-457C-9DA7-174B8EC2C42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109DAA4-B9E2-432A-AC4F-6FCEA74C680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89FBFC5-ED2A-4321-9DCF-BF40A09573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87A046-E8AF-4058-A544-EA6EE558F70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99401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3B67CBF-D171-4C6E-8F80-3D658D4AEF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162BE2B-DFE6-4359-A877-A0F3406AE48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57F5F11-2C7D-49A1-BEA6-A3F2F51F173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711409D-D952-4506-BD8A-0097E2C4194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57063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8423FCA3-5BF2-4267-A915-C7C418A3DD9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5775FA50-2271-4044-8098-77417520D6E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BC07B96E-D7DD-49C5-B4E6-E5A2475C4AA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50BCBE-9945-435B-BA4C-3AACF60076D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09034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2227D3FD-2D56-4D69-A282-4C7F7D2D1EE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DA99CCAC-AAC6-4E88-A29D-BA6F4AEC11D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CBCF4D8-AAE2-447D-97DA-B4C6FBCA1C7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56D7E1-54AF-41B2-A596-D7CE5F129DB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23677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9C9E2C6E-B6D8-46BF-90FB-BDED9F0FD7E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36594213-2AEC-45E7-BF69-B69AC657A4C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4F588FB5-6EFF-45F1-BEAE-4E505C282B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78EB96-71B6-4EFE-A568-3377CB43D9A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95848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ADD6D18-7DE6-4C6A-9299-1F261A4C091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977D651-7746-4D37-AF24-5842E381384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8F6D92D-93B0-4A6B-BE55-5E69A5D1D6C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E10F1E-0F1F-4E1B-B875-77B31A1A5ED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904274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3B8C717-3B4F-4F97-8782-36A3B5DACF4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E6BC182-2C7B-47C0-A071-3630BA2B204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7C4657F-5B25-4765-9989-0508D1E4033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CC24879-0619-4CE9-8990-30D32B5E261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69672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3AE1B0D2-D1E4-4584-B517-5DBD748C51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7F93DA5-21A0-4E06-B31F-33BBCC99BA8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A4BE90A7-B350-4288-833B-4F00CD067F0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48A2EEE9-E787-47D2-AEEE-1A6251E42C7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0F550874-1041-49C3-AD68-2163562B069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a typeface="新細明體" panose="02020500000000000000" pitchFamily="18" charset="-120"/>
              </a:defRPr>
            </a:lvl1pPr>
          </a:lstStyle>
          <a:p>
            <a:fld id="{3A5A9FA9-5439-4D4A-B50A-4D16803A0EA6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 i="1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 i="1">
          <a:solidFill>
            <a:srgbClr val="FF0000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 i="1">
          <a:solidFill>
            <a:srgbClr val="FF0000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 i="1">
          <a:solidFill>
            <a:srgbClr val="FF0000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 i="1">
          <a:solidFill>
            <a:srgbClr val="FF0000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 i="1">
          <a:solidFill>
            <a:srgbClr val="FF0000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 i="1">
          <a:solidFill>
            <a:srgbClr val="FF0000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 i="1">
          <a:solidFill>
            <a:srgbClr val="FF0000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 i="1">
          <a:solidFill>
            <a:srgbClr val="FF0000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78A7ADA5-21D9-4875-8E73-1C6C46AD998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spcAft>
                <a:spcPts val="4200"/>
              </a:spcAft>
            </a:pPr>
            <a:r>
              <a:rPr lang="en-US" altLang="zh-TW" dirty="0">
                <a:ea typeface="新細明體" panose="02020500000000000000" pitchFamily="18" charset="-120"/>
              </a:rPr>
              <a:t>BGF Presentation Template</a:t>
            </a:r>
            <a:br>
              <a:rPr lang="en-US" altLang="zh-TW" dirty="0">
                <a:ea typeface="新細明體" panose="02020500000000000000" pitchFamily="18" charset="-120"/>
              </a:rPr>
            </a:br>
            <a:r>
              <a:rPr lang="en-US" altLang="zh-TW" sz="3600" dirty="0">
                <a:ea typeface="新細明體" panose="02020500000000000000" pitchFamily="18" charset="-120"/>
              </a:rPr>
              <a:t>(Time Limit : 8 minutes)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FBD22260-8368-4A3B-A482-C32117C7977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133600" y="3886200"/>
            <a:ext cx="7924800" cy="1219200"/>
          </a:xfrm>
        </p:spPr>
        <p:txBody>
          <a:bodyPr/>
          <a:lstStyle/>
          <a:p>
            <a:pPr eaLnBrk="1" hangingPunct="1"/>
            <a:r>
              <a:rPr lang="en-US" altLang="zh-TW" sz="2400" dirty="0">
                <a:ea typeface="新細明體" panose="02020500000000000000" pitchFamily="18" charset="-120"/>
              </a:rPr>
              <a:t>(Project manager is highly recommended to </a:t>
            </a:r>
            <a:r>
              <a:rPr lang="en-US" altLang="zh-HK" sz="2400" dirty="0">
                <a:ea typeface="新細明體" panose="02020500000000000000" pitchFamily="18" charset="-120"/>
              </a:rPr>
              <a:t>use the template as the guideline for the presentation</a:t>
            </a:r>
            <a:r>
              <a:rPr lang="en-US" altLang="zh-TW" sz="2400" dirty="0">
                <a:ea typeface="新細明體" panose="02020500000000000000" pitchFamily="18" charset="-120"/>
              </a:rPr>
              <a:t>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版面配置區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zh-CN" spc="40" dirty="0"/>
              <a:t>1.</a:t>
            </a:r>
            <a:r>
              <a:rPr lang="en-US" spc="40" dirty="0"/>
              <a:t> One Page Executive Summary</a:t>
            </a:r>
            <a:endParaRPr lang="zh-HK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sz="quarter" idx="14"/>
          </p:nvPr>
        </p:nvSpPr>
        <p:spPr>
          <a:xfrm>
            <a:off x="457200" y="1447800"/>
            <a:ext cx="10820400" cy="3759539"/>
          </a:xfrm>
        </p:spPr>
        <p:txBody>
          <a:bodyPr/>
          <a:lstStyle/>
          <a:p>
            <a:pPr marL="336550" indent="-323850">
              <a:lnSpc>
                <a:spcPct val="100000"/>
              </a:lnSpc>
              <a:spcBef>
                <a:spcPts val="1010"/>
              </a:spcBef>
              <a:buFont typeface="Wingdings" panose="05000000000000000000" pitchFamily="2" charset="2"/>
              <a:buChar char="Ø"/>
              <a:tabLst>
                <a:tab pos="335915" algn="l"/>
                <a:tab pos="336550" algn="l"/>
              </a:tabLst>
            </a:pPr>
            <a:r>
              <a:rPr lang="en-US" sz="2000" spc="15" dirty="0">
                <a:solidFill>
                  <a:srgbClr val="595959"/>
                </a:solidFill>
                <a:latin typeface="Tahoma"/>
                <a:cs typeface="Tahoma"/>
              </a:rPr>
              <a:t>Aim: Attract Audience from introduce yourselves</a:t>
            </a:r>
            <a:r>
              <a:rPr lang="en-HK" sz="2000" spc="15" dirty="0">
                <a:solidFill>
                  <a:srgbClr val="595959"/>
                </a:solidFill>
                <a:latin typeface="Tahoma"/>
                <a:cs typeface="Tahoma"/>
              </a:rPr>
              <a:t>,</a:t>
            </a:r>
            <a:r>
              <a:rPr lang="zh-CN" altLang="en-US" sz="2000" spc="1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lang="en-HK" altLang="zh-CN" sz="2000" b="1" spc="15" dirty="0">
                <a:solidFill>
                  <a:srgbClr val="595959"/>
                </a:solidFill>
                <a:latin typeface="Tahoma"/>
                <a:cs typeface="Tahoma"/>
              </a:rPr>
              <a:t>you</a:t>
            </a:r>
            <a:r>
              <a:rPr lang="zh-CN" altLang="en-US" sz="2000" b="1" spc="1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lang="en-HK" altLang="zh-CN" sz="2000" b="1" spc="15" dirty="0">
                <a:solidFill>
                  <a:srgbClr val="595959"/>
                </a:solidFill>
                <a:latin typeface="Tahoma"/>
                <a:cs typeface="Tahoma"/>
              </a:rPr>
              <a:t>team, especially the potential future CEO</a:t>
            </a:r>
            <a:r>
              <a:rPr lang="zh-CN" altLang="en-US" sz="2000" b="1" spc="15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lang="en-US" sz="2000" spc="15" dirty="0">
                <a:solidFill>
                  <a:srgbClr val="595959"/>
                </a:solidFill>
                <a:latin typeface="Tahoma"/>
                <a:cs typeface="Tahoma"/>
              </a:rPr>
              <a:t>and your project with highlighted info. Give a high-level summary or define what your project/product does.</a:t>
            </a:r>
          </a:p>
          <a:p>
            <a:pPr marL="336550" indent="-323850">
              <a:lnSpc>
                <a:spcPct val="100000"/>
              </a:lnSpc>
              <a:spcBef>
                <a:spcPts val="1010"/>
              </a:spcBef>
              <a:buFont typeface="Wingdings" panose="05000000000000000000" pitchFamily="2" charset="2"/>
              <a:buChar char="Ø"/>
              <a:tabLst>
                <a:tab pos="335915" algn="l"/>
                <a:tab pos="336550" algn="l"/>
              </a:tabLst>
            </a:pPr>
            <a:endParaRPr lang="en-US" sz="2000" spc="15" dirty="0">
              <a:solidFill>
                <a:srgbClr val="595959"/>
              </a:solidFill>
              <a:latin typeface="Tahoma"/>
              <a:cs typeface="Tahoma"/>
            </a:endParaRPr>
          </a:p>
          <a:p>
            <a:pPr marL="336550" indent="-323850">
              <a:lnSpc>
                <a:spcPct val="100000"/>
              </a:lnSpc>
              <a:spcBef>
                <a:spcPts val="1010"/>
              </a:spcBef>
              <a:buFont typeface="Wingdings" panose="05000000000000000000" pitchFamily="2" charset="2"/>
              <a:buChar char="Ø"/>
              <a:tabLst>
                <a:tab pos="335915" algn="l"/>
                <a:tab pos="336550" algn="l"/>
              </a:tabLst>
            </a:pPr>
            <a:r>
              <a:rPr lang="en-US" altLang="zh-CN" sz="2000" spc="15" dirty="0">
                <a:solidFill>
                  <a:srgbClr val="595959"/>
                </a:solidFill>
                <a:latin typeface="Tahoma"/>
                <a:cs typeface="Tahoma"/>
              </a:rPr>
              <a:t>May consider: key features, customer benefits, competitor competency, milestone, global exposure, financial figures</a:t>
            </a:r>
            <a:endParaRPr lang="en-US" sz="2000" spc="15" dirty="0">
              <a:solidFill>
                <a:srgbClr val="595959"/>
              </a:solidFill>
              <a:latin typeface="Tahoma"/>
              <a:cs typeface="Tahoma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CBD853-590F-0623-8684-47881B310150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E047438-5658-4415-8020-5CCEA0DF19D3}" type="slidenum">
              <a:rPr lang="en-HK" smtClean="0"/>
              <a:t>2</a:t>
            </a:fld>
            <a:endParaRPr lang="en-HK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DF15CAC-0B6A-8189-EF93-E755B50F7026}"/>
              </a:ext>
            </a:extLst>
          </p:cNvPr>
          <p:cNvSpPr txBox="1"/>
          <p:nvPr/>
        </p:nvSpPr>
        <p:spPr>
          <a:xfrm>
            <a:off x="1828800" y="5334000"/>
            <a:ext cx="97536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b="0" i="0" dirty="0">
                <a:solidFill>
                  <a:srgbClr val="050E17"/>
                </a:solidFill>
                <a:effectLst/>
                <a:highlight>
                  <a:srgbClr val="FFFF00"/>
                </a:highlight>
                <a:latin typeface="-apple-system"/>
              </a:rPr>
              <a:t>Project Deliverables: Demonstrate the project's potential for success, describe expected targets and outcomes for each stage, and explain how progress will be tracked and evaluated.</a:t>
            </a:r>
          </a:p>
        </p:txBody>
      </p:sp>
    </p:spTree>
    <p:extLst>
      <p:ext uri="{BB962C8B-B14F-4D97-AF65-F5344CB8AC3E}">
        <p14:creationId xmlns:p14="http://schemas.microsoft.com/office/powerpoint/2010/main" val="14355766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sz="quarter" idx="13"/>
          </p:nvPr>
        </p:nvSpPr>
        <p:spPr>
          <a:xfrm>
            <a:off x="480848" y="1549230"/>
            <a:ext cx="10820400" cy="3759539"/>
          </a:xfrm>
        </p:spPr>
        <p:txBody>
          <a:bodyPr>
            <a:normAutofit/>
          </a:bodyPr>
          <a:lstStyle/>
          <a:p>
            <a:pPr marL="336550" indent="-323850">
              <a:lnSpc>
                <a:spcPct val="100000"/>
              </a:lnSpc>
              <a:spcBef>
                <a:spcPts val="1010"/>
              </a:spcBef>
              <a:buFont typeface="Wingdings" panose="05000000000000000000" pitchFamily="2" charset="2"/>
              <a:buChar char="Ø"/>
              <a:tabLst>
                <a:tab pos="335915" algn="l"/>
                <a:tab pos="336550" algn="l"/>
              </a:tabLst>
            </a:pPr>
            <a:r>
              <a:rPr lang="en-US" sz="2000" b="0" spc="15" dirty="0">
                <a:solidFill>
                  <a:srgbClr val="595959"/>
                </a:solidFill>
                <a:latin typeface="Tahoma"/>
                <a:cs typeface="Tahoma"/>
              </a:rPr>
              <a:t>AIM: Define the Customer and Consumer and why people pay for the product/projects. Define who pay you, and who eventually pay for the product. What is the potential market for business/licensing</a:t>
            </a:r>
          </a:p>
          <a:p>
            <a:pPr marL="336550" indent="-323850">
              <a:spcBef>
                <a:spcPts val="1010"/>
              </a:spcBef>
              <a:buFont typeface="Wingdings" panose="05000000000000000000" pitchFamily="2" charset="2"/>
              <a:buChar char="Ø"/>
              <a:tabLst>
                <a:tab pos="335915" algn="l"/>
                <a:tab pos="336550" algn="l"/>
              </a:tabLst>
            </a:pPr>
            <a:r>
              <a:rPr lang="en-US" altLang="zh-CN" sz="2000" b="0" spc="15" dirty="0">
                <a:solidFill>
                  <a:srgbClr val="595959"/>
                </a:solidFill>
                <a:latin typeface="Tahoma"/>
                <a:cs typeface="Tahoma"/>
              </a:rPr>
              <a:t>May consider: </a:t>
            </a:r>
          </a:p>
          <a:p>
            <a:pPr marL="1079500" lvl="1" indent="-323850">
              <a:spcBef>
                <a:spcPts val="1010"/>
              </a:spcBef>
              <a:buFont typeface="Wingdings" panose="05000000000000000000" pitchFamily="2" charset="2"/>
              <a:buChar char="Ø"/>
              <a:tabLst>
                <a:tab pos="335915" algn="l"/>
                <a:tab pos="336550" algn="l"/>
              </a:tabLst>
            </a:pPr>
            <a:r>
              <a:rPr lang="en-US" sz="2000" spc="15" dirty="0">
                <a:solidFill>
                  <a:srgbClr val="595959"/>
                </a:solidFill>
                <a:latin typeface="Tahoma"/>
                <a:ea typeface="+mn-ea"/>
                <a:cs typeface="Tahoma"/>
              </a:rPr>
              <a:t>What’s the big problem Customers are facing, and why should your audience care?</a:t>
            </a:r>
          </a:p>
          <a:p>
            <a:pPr marL="1079500" lvl="1" indent="-323850">
              <a:spcBef>
                <a:spcPts val="1010"/>
              </a:spcBef>
              <a:buFont typeface="Wingdings" panose="05000000000000000000" pitchFamily="2" charset="2"/>
              <a:buChar char="Ø"/>
              <a:tabLst>
                <a:tab pos="335915" algn="l"/>
                <a:tab pos="336550" algn="l"/>
              </a:tabLst>
            </a:pPr>
            <a:r>
              <a:rPr lang="en-US" altLang="zh-HK" sz="2000" spc="15" dirty="0">
                <a:solidFill>
                  <a:srgbClr val="595959"/>
                </a:solidFill>
                <a:latin typeface="Tahoma"/>
                <a:ea typeface="+mn-ea"/>
                <a:cs typeface="Tahoma"/>
              </a:rPr>
              <a:t>Key Issues, existing problems, and how does the technology solve them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08CA26-5DE0-CC33-C519-66290355E55A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E047438-5658-4415-8020-5CCEA0DF19D3}" type="slidenum">
              <a:rPr lang="en-HK" smtClean="0"/>
              <a:t>3</a:t>
            </a:fld>
            <a:endParaRPr lang="en-HK"/>
          </a:p>
        </p:txBody>
      </p:sp>
      <p:sp>
        <p:nvSpPr>
          <p:cNvPr id="5" name="文字版面配置區 1">
            <a:extLst>
              <a:ext uri="{FF2B5EF4-FFF2-40B4-BE49-F238E27FC236}">
                <a16:creationId xmlns:a16="http://schemas.microsoft.com/office/drawing/2014/main" id="{00720D4D-AA67-B54E-3252-FC626114D8FB}"/>
              </a:ext>
            </a:extLst>
          </p:cNvPr>
          <p:cNvSpPr txBox="1">
            <a:spLocks/>
          </p:cNvSpPr>
          <p:nvPr/>
        </p:nvSpPr>
        <p:spPr>
          <a:xfrm>
            <a:off x="480848" y="135587"/>
            <a:ext cx="10820400" cy="131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marR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altLang="zh-HK" sz="3600" b="1" kern="0" spc="40" smtClean="0">
                <a:solidFill>
                  <a:schemeClr val="tx2">
                    <a:lumMod val="75000"/>
                  </a:schemeClr>
                </a:solidFill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latin typeface="+mn-lt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latin typeface="+mn-lt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latin typeface="+mn-lt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latin typeface="+mn-lt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9pPr>
          </a:lstStyle>
          <a:p>
            <a:r>
              <a:rPr lang="en-US" dirty="0"/>
              <a:t>2. </a:t>
            </a:r>
            <a:r>
              <a:rPr lang="en-US" altLang="zh-HK" dirty="0"/>
              <a:t>Problem &amp; Opportunity, Customer Base and Customer Image</a:t>
            </a:r>
            <a:endParaRPr lang="zh-HK" alt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C3BDA51-309D-749F-D3E3-6DBC48C331E3}"/>
              </a:ext>
            </a:extLst>
          </p:cNvPr>
          <p:cNvSpPr txBox="1"/>
          <p:nvPr/>
        </p:nvSpPr>
        <p:spPr>
          <a:xfrm>
            <a:off x="890752" y="4267200"/>
            <a:ext cx="908109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b="0" i="0" dirty="0">
                <a:solidFill>
                  <a:srgbClr val="050E17"/>
                </a:solidFill>
                <a:effectLst/>
                <a:highlight>
                  <a:srgbClr val="FFFF00"/>
                </a:highlight>
                <a:latin typeface="-apple-system"/>
              </a:rPr>
              <a:t>Objectives: Clearly state the issues or problems to be solved, describe the product/service/process/system to be released,</a:t>
            </a:r>
          </a:p>
        </p:txBody>
      </p:sp>
    </p:spTree>
    <p:extLst>
      <p:ext uri="{BB962C8B-B14F-4D97-AF65-F5344CB8AC3E}">
        <p14:creationId xmlns:p14="http://schemas.microsoft.com/office/powerpoint/2010/main" val="25570578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版面配置區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pc="40" dirty="0"/>
              <a:t>3. Solution / Product / Technology Features</a:t>
            </a:r>
            <a:endParaRPr lang="zh-HK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sz="quarter" idx="14"/>
          </p:nvPr>
        </p:nvSpPr>
        <p:spPr>
          <a:xfrm>
            <a:off x="457200" y="1066800"/>
            <a:ext cx="10820400" cy="4953000"/>
          </a:xfrm>
        </p:spPr>
        <p:txBody>
          <a:bodyPr/>
          <a:lstStyle/>
          <a:p>
            <a:pPr marL="336550" indent="-323850">
              <a:lnSpc>
                <a:spcPct val="100000"/>
              </a:lnSpc>
              <a:spcBef>
                <a:spcPts val="1010"/>
              </a:spcBef>
              <a:tabLst>
                <a:tab pos="335915" algn="l"/>
                <a:tab pos="336550" algn="l"/>
              </a:tabLst>
            </a:pPr>
            <a:r>
              <a:rPr lang="en-US" altLang="zh-HK" sz="2000" spc="15" dirty="0">
                <a:solidFill>
                  <a:srgbClr val="595959"/>
                </a:solidFill>
                <a:latin typeface="Tahoma"/>
                <a:cs typeface="Tahoma"/>
              </a:rPr>
              <a:t>Aim: Showcase the High-level product specification:</a:t>
            </a:r>
          </a:p>
          <a:p>
            <a:pPr marL="736600" lvl="2" indent="-323850" eaLnBrk="1" fontAlgn="auto" hangingPunct="1">
              <a:spcBef>
                <a:spcPts val="101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335915" algn="l"/>
                <a:tab pos="336550" algn="l"/>
              </a:tabLst>
            </a:pPr>
            <a:r>
              <a:rPr lang="en-US" altLang="zh-HK" sz="1600" spc="15" dirty="0">
                <a:solidFill>
                  <a:srgbClr val="595959"/>
                </a:solidFill>
                <a:latin typeface="Tahoma"/>
                <a:ea typeface="+mn-ea"/>
                <a:cs typeface="Tahoma"/>
              </a:rPr>
              <a:t>What is it? Or to be?</a:t>
            </a:r>
          </a:p>
          <a:p>
            <a:pPr marL="736600" lvl="2" indent="-323850" eaLnBrk="1" fontAlgn="auto" hangingPunct="1">
              <a:spcBef>
                <a:spcPts val="101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335915" algn="l"/>
                <a:tab pos="336550" algn="l"/>
              </a:tabLst>
            </a:pPr>
            <a:r>
              <a:rPr lang="en-US" altLang="zh-HK" sz="1600" spc="15" dirty="0">
                <a:solidFill>
                  <a:srgbClr val="595959"/>
                </a:solidFill>
                <a:latin typeface="Tahoma"/>
                <a:ea typeface="+mn-ea"/>
                <a:cs typeface="Tahoma"/>
              </a:rPr>
              <a:t>Values to your potential users?</a:t>
            </a:r>
          </a:p>
          <a:p>
            <a:pPr marL="736600" lvl="2" indent="-323850" eaLnBrk="1" fontAlgn="auto" hangingPunct="1">
              <a:spcBef>
                <a:spcPts val="101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335915" algn="l"/>
                <a:tab pos="336550" algn="l"/>
              </a:tabLst>
            </a:pPr>
            <a:r>
              <a:rPr lang="en-US" altLang="zh-HK" sz="1600" spc="15" dirty="0">
                <a:solidFill>
                  <a:srgbClr val="595959"/>
                </a:solidFill>
                <a:latin typeface="Tahoma"/>
                <a:ea typeface="+mn-ea"/>
                <a:cs typeface="Tahoma"/>
              </a:rPr>
              <a:t>How it works, how it looks</a:t>
            </a:r>
          </a:p>
          <a:p>
            <a:pPr marL="736600" lvl="2" indent="-323850" eaLnBrk="1" fontAlgn="auto" hangingPunct="1">
              <a:spcBef>
                <a:spcPts val="101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335915" algn="l"/>
                <a:tab pos="336550" algn="l"/>
              </a:tabLst>
            </a:pPr>
            <a:r>
              <a:rPr lang="en-US" altLang="zh-HK" sz="1600" spc="15" dirty="0">
                <a:solidFill>
                  <a:srgbClr val="595959"/>
                </a:solidFill>
                <a:latin typeface="Tahoma"/>
                <a:ea typeface="+mn-ea"/>
                <a:cs typeface="Tahoma"/>
              </a:rPr>
              <a:t>Special features/ functions (“secret sauce”), what is new/novel?</a:t>
            </a:r>
          </a:p>
          <a:p>
            <a:pPr marL="12700" indent="0">
              <a:lnSpc>
                <a:spcPct val="100000"/>
              </a:lnSpc>
              <a:spcBef>
                <a:spcPts val="1010"/>
              </a:spcBef>
              <a:buNone/>
              <a:tabLst>
                <a:tab pos="335915" algn="l"/>
                <a:tab pos="336550" algn="l"/>
              </a:tabLst>
            </a:pPr>
            <a:endParaRPr lang="en-US" sz="1600" spc="15" dirty="0">
              <a:solidFill>
                <a:srgbClr val="595959"/>
              </a:solidFill>
              <a:latin typeface="Tahoma"/>
              <a:cs typeface="Tahoma"/>
            </a:endParaRPr>
          </a:p>
          <a:p>
            <a:pPr marL="12700" indent="0">
              <a:lnSpc>
                <a:spcPct val="100000"/>
              </a:lnSpc>
              <a:spcBef>
                <a:spcPts val="1010"/>
              </a:spcBef>
              <a:buNone/>
              <a:tabLst>
                <a:tab pos="335915" algn="l"/>
                <a:tab pos="336550" algn="l"/>
              </a:tabLst>
            </a:pPr>
            <a:r>
              <a:rPr lang="en-US" sz="1600" b="1" spc="15" dirty="0">
                <a:solidFill>
                  <a:srgbClr val="C0A061"/>
                </a:solidFill>
                <a:latin typeface="Tahoma"/>
                <a:cs typeface="Tahoma"/>
              </a:rPr>
              <a:t>Help us visualize!</a:t>
            </a:r>
          </a:p>
          <a:p>
            <a:pPr marL="184150" lvl="1">
              <a:spcBef>
                <a:spcPts val="1010"/>
              </a:spcBef>
              <a:tabLst>
                <a:tab pos="335915" algn="l"/>
                <a:tab pos="336550" algn="l"/>
              </a:tabLst>
            </a:pPr>
            <a:r>
              <a:rPr lang="en-US" sz="1600" spc="15" dirty="0">
                <a:solidFill>
                  <a:srgbClr val="595959"/>
                </a:solidFill>
                <a:latin typeface="Tahoma"/>
                <a:cs typeface="Tahoma"/>
              </a:rPr>
              <a:t>Use picture, flow-diagram, illustration to state your point. </a:t>
            </a:r>
          </a:p>
          <a:p>
            <a:pPr marL="184150" lvl="1">
              <a:spcBef>
                <a:spcPts val="1010"/>
              </a:spcBef>
              <a:tabLst>
                <a:tab pos="335915" algn="l"/>
                <a:tab pos="336550" algn="l"/>
              </a:tabLst>
            </a:pPr>
            <a:r>
              <a:rPr lang="en-US" sz="1600" spc="15" dirty="0">
                <a:solidFill>
                  <a:srgbClr val="595959"/>
                </a:solidFill>
                <a:latin typeface="Tahoma"/>
                <a:cs typeface="Tahoma"/>
              </a:rPr>
              <a:t>Please use High-Resolution photos, better with professional equipment/design/dummy product for demonstration</a:t>
            </a:r>
          </a:p>
          <a:p>
            <a:pPr marL="184150" lvl="1">
              <a:spcBef>
                <a:spcPts val="1010"/>
              </a:spcBef>
              <a:tabLst>
                <a:tab pos="335915" algn="l"/>
                <a:tab pos="336550" algn="l"/>
              </a:tabLst>
            </a:pPr>
            <a:r>
              <a:rPr lang="en-US" altLang="zh-CN" sz="1600" spc="15" dirty="0">
                <a:solidFill>
                  <a:srgbClr val="595959"/>
                </a:solidFill>
                <a:latin typeface="Tahoma"/>
                <a:cs typeface="Tahoma"/>
              </a:rPr>
              <a:t>Remember to mention the model used, off-target effect, target patients, clinical status, applied seq./target/tissues/chemicals, tested pool created, pk data, comparison data and so on. </a:t>
            </a:r>
            <a:endParaRPr lang="en-US" sz="1600" spc="15" dirty="0">
              <a:solidFill>
                <a:srgbClr val="595959"/>
              </a:solidFill>
              <a:latin typeface="Tahoma"/>
              <a:cs typeface="Tahoma"/>
            </a:endParaRPr>
          </a:p>
          <a:p>
            <a:pPr marL="184150" lvl="1">
              <a:spcBef>
                <a:spcPts val="1010"/>
              </a:spcBef>
              <a:tabLst>
                <a:tab pos="335915" algn="l"/>
                <a:tab pos="336550" algn="l"/>
              </a:tabLst>
            </a:pPr>
            <a:endParaRPr lang="en-US" sz="1600" spc="15" dirty="0">
              <a:solidFill>
                <a:srgbClr val="595959"/>
              </a:solidFill>
              <a:latin typeface="Tahoma"/>
              <a:cs typeface="Tahoma"/>
            </a:endParaRPr>
          </a:p>
          <a:p>
            <a:pPr marL="184150" lvl="1">
              <a:spcBef>
                <a:spcPts val="1010"/>
              </a:spcBef>
              <a:tabLst>
                <a:tab pos="335915" algn="l"/>
                <a:tab pos="336550" algn="l"/>
              </a:tabLst>
            </a:pPr>
            <a:r>
              <a:rPr lang="en-US" sz="1600" spc="15" dirty="0">
                <a:solidFill>
                  <a:srgbClr val="595959"/>
                </a:solidFill>
                <a:latin typeface="Tahoma"/>
                <a:cs typeface="Tahoma"/>
              </a:rPr>
              <a:t>Tip: If available, show your prototype/demo in-person or embed a video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3C35E2-33AD-6637-A8FC-844AFD7064EF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E047438-5658-4415-8020-5CCEA0DF19D3}" type="slidenum">
              <a:rPr lang="en-HK" smtClean="0"/>
              <a:t>4</a:t>
            </a:fld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16197469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版面配置區 1"/>
          <p:cNvSpPr>
            <a:spLocks noGrp="1"/>
          </p:cNvSpPr>
          <p:nvPr>
            <p:ph type="body" sz="quarter" idx="13"/>
          </p:nvPr>
        </p:nvSpPr>
        <p:spPr>
          <a:xfrm>
            <a:off x="480848" y="135587"/>
            <a:ext cx="11711152" cy="1413643"/>
          </a:xfrm>
        </p:spPr>
        <p:txBody>
          <a:bodyPr/>
          <a:lstStyle/>
          <a:p>
            <a:r>
              <a:rPr lang="en-US" spc="40" dirty="0"/>
              <a:t>4. Underlying DeepTech / R&amp;D required / IP</a:t>
            </a:r>
            <a:endParaRPr lang="zh-HK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sz="quarter" idx="14"/>
          </p:nvPr>
        </p:nvSpPr>
        <p:spPr>
          <a:xfrm>
            <a:off x="480848" y="1549230"/>
            <a:ext cx="10820400" cy="4699170"/>
          </a:xfrm>
        </p:spPr>
        <p:txBody>
          <a:bodyPr/>
          <a:lstStyle/>
          <a:p>
            <a:pPr marL="12700" indent="0">
              <a:lnSpc>
                <a:spcPct val="100000"/>
              </a:lnSpc>
              <a:spcBef>
                <a:spcPts val="1010"/>
              </a:spcBef>
              <a:buNone/>
              <a:tabLst>
                <a:tab pos="335915" algn="l"/>
                <a:tab pos="336550" algn="l"/>
              </a:tabLst>
            </a:pPr>
            <a:r>
              <a:rPr lang="en-US" sz="2000" b="1" u="sng" spc="15" dirty="0">
                <a:solidFill>
                  <a:srgbClr val="595959"/>
                </a:solidFill>
                <a:latin typeface="Tahoma"/>
                <a:cs typeface="Tahoma"/>
              </a:rPr>
              <a:t>Core Technology</a:t>
            </a:r>
          </a:p>
          <a:p>
            <a:pPr marL="508000" lvl="1" indent="-323850">
              <a:spcBef>
                <a:spcPts val="1010"/>
              </a:spcBef>
              <a:buFont typeface="Wingdings" panose="05000000000000000000" pitchFamily="2" charset="2"/>
              <a:buChar char="Ø"/>
              <a:tabLst>
                <a:tab pos="335915" algn="l"/>
                <a:tab pos="336550" algn="l"/>
              </a:tabLst>
            </a:pPr>
            <a:r>
              <a:rPr lang="en-US" sz="1200" spc="15" dirty="0">
                <a:solidFill>
                  <a:srgbClr val="595959"/>
                </a:solidFill>
                <a:latin typeface="Tahoma"/>
                <a:cs typeface="Tahoma"/>
              </a:rPr>
              <a:t>Simplified diagram to Demonstrate the mechanism</a:t>
            </a:r>
          </a:p>
          <a:p>
            <a:pPr marL="508000" lvl="1" indent="-323850">
              <a:spcBef>
                <a:spcPts val="1010"/>
              </a:spcBef>
              <a:buFont typeface="Wingdings" panose="05000000000000000000" pitchFamily="2" charset="2"/>
              <a:buChar char="Ø"/>
              <a:tabLst>
                <a:tab pos="335915" algn="l"/>
                <a:tab pos="336550" algn="l"/>
              </a:tabLst>
            </a:pPr>
            <a:r>
              <a:rPr lang="en-US" sz="1200" spc="15" dirty="0">
                <a:solidFill>
                  <a:srgbClr val="595959"/>
                </a:solidFill>
                <a:latin typeface="Tahoma"/>
                <a:cs typeface="Tahoma"/>
              </a:rPr>
              <a:t>Uniqueness</a:t>
            </a:r>
          </a:p>
          <a:p>
            <a:pPr marL="508000" lvl="1" indent="-323850">
              <a:spcBef>
                <a:spcPts val="1010"/>
              </a:spcBef>
              <a:buFont typeface="Wingdings" panose="05000000000000000000" pitchFamily="2" charset="2"/>
              <a:buChar char="Ø"/>
              <a:tabLst>
                <a:tab pos="335915" algn="l"/>
                <a:tab pos="336550" algn="l"/>
              </a:tabLst>
            </a:pPr>
            <a:r>
              <a:rPr lang="en-US" sz="1200" spc="15" dirty="0">
                <a:solidFill>
                  <a:srgbClr val="595959"/>
                </a:solidFill>
                <a:latin typeface="Tahoma"/>
                <a:cs typeface="Tahoma"/>
              </a:rPr>
              <a:t>Relevant scientific/engineering knowledge</a:t>
            </a:r>
          </a:p>
          <a:p>
            <a:pPr marL="184150" lvl="1">
              <a:spcBef>
                <a:spcPts val="1010"/>
              </a:spcBef>
              <a:tabLst>
                <a:tab pos="335915" algn="l"/>
                <a:tab pos="336550" algn="l"/>
              </a:tabLst>
            </a:pPr>
            <a:endParaRPr lang="en-US" sz="2000" spc="15" dirty="0">
              <a:solidFill>
                <a:srgbClr val="595959"/>
              </a:solidFill>
              <a:latin typeface="Tahoma"/>
              <a:cs typeface="Tahoma"/>
            </a:endParaRPr>
          </a:p>
          <a:p>
            <a:pPr marL="12700" indent="0">
              <a:lnSpc>
                <a:spcPct val="100000"/>
              </a:lnSpc>
              <a:spcBef>
                <a:spcPts val="1010"/>
              </a:spcBef>
              <a:buNone/>
              <a:tabLst>
                <a:tab pos="335915" algn="l"/>
                <a:tab pos="336550" algn="l"/>
              </a:tabLst>
            </a:pPr>
            <a:r>
              <a:rPr lang="en-US" sz="2000" b="1" u="sng" spc="15" dirty="0">
                <a:solidFill>
                  <a:srgbClr val="595959"/>
                </a:solidFill>
                <a:latin typeface="Tahoma"/>
                <a:cs typeface="Tahoma"/>
              </a:rPr>
              <a:t>R&amp;D Processes</a:t>
            </a:r>
          </a:p>
          <a:p>
            <a:pPr marL="508000" lvl="1" indent="-323850">
              <a:spcBef>
                <a:spcPts val="1010"/>
              </a:spcBef>
              <a:buFont typeface="Wingdings" panose="05000000000000000000" pitchFamily="2" charset="2"/>
              <a:buChar char="Ø"/>
              <a:tabLst>
                <a:tab pos="335915" algn="l"/>
                <a:tab pos="336550" algn="l"/>
              </a:tabLst>
            </a:pPr>
            <a:r>
              <a:rPr lang="en-US" sz="1200" spc="15" dirty="0">
                <a:solidFill>
                  <a:srgbClr val="595959"/>
                </a:solidFill>
                <a:latin typeface="Tahoma"/>
                <a:cs typeface="Tahoma"/>
              </a:rPr>
              <a:t>Current R&amp;D achievements </a:t>
            </a:r>
          </a:p>
          <a:p>
            <a:pPr marL="508000" lvl="1" indent="-323850">
              <a:spcBef>
                <a:spcPts val="1010"/>
              </a:spcBef>
              <a:buFont typeface="Wingdings" panose="05000000000000000000" pitchFamily="2" charset="2"/>
              <a:buChar char="Ø"/>
              <a:tabLst>
                <a:tab pos="335915" algn="l"/>
                <a:tab pos="336550" algn="l"/>
              </a:tabLst>
            </a:pPr>
            <a:r>
              <a:rPr lang="en-US" sz="1200" spc="15" dirty="0">
                <a:solidFill>
                  <a:srgbClr val="595959"/>
                </a:solidFill>
                <a:latin typeface="Tahoma"/>
                <a:cs typeface="Tahoma"/>
              </a:rPr>
              <a:t>Upcoming R&amp;D plans</a:t>
            </a:r>
          </a:p>
          <a:p>
            <a:pPr marL="508000" lvl="1" indent="-323850">
              <a:spcBef>
                <a:spcPts val="1010"/>
              </a:spcBef>
              <a:buFont typeface="Wingdings" panose="05000000000000000000" pitchFamily="2" charset="2"/>
              <a:buChar char="Ø"/>
              <a:tabLst>
                <a:tab pos="335915" algn="l"/>
                <a:tab pos="336550" algn="l"/>
              </a:tabLst>
            </a:pPr>
            <a:r>
              <a:rPr lang="en-US" sz="1200" spc="15" dirty="0">
                <a:solidFill>
                  <a:srgbClr val="595959"/>
                </a:solidFill>
                <a:latin typeface="Tahoma"/>
                <a:cs typeface="Tahoma"/>
              </a:rPr>
              <a:t>Methods for converting R&amp;D prototypes into market-ready product/services</a:t>
            </a:r>
          </a:p>
          <a:p>
            <a:pPr marL="508000" lvl="1" indent="-323850">
              <a:spcBef>
                <a:spcPts val="1010"/>
              </a:spcBef>
              <a:buFont typeface="Wingdings" panose="05000000000000000000" pitchFamily="2" charset="2"/>
              <a:buChar char="Ø"/>
              <a:tabLst>
                <a:tab pos="335915" algn="l"/>
                <a:tab pos="336550" algn="l"/>
              </a:tabLst>
            </a:pPr>
            <a:r>
              <a:rPr lang="en-US" sz="1200" spc="15" dirty="0">
                <a:solidFill>
                  <a:srgbClr val="595959"/>
                </a:solidFill>
                <a:latin typeface="Tahoma"/>
                <a:cs typeface="Tahoma"/>
              </a:rPr>
              <a:t>Potential risks &amp; challenges, and corresponding measurements</a:t>
            </a:r>
          </a:p>
          <a:p>
            <a:pPr marL="508000" lvl="1" indent="-323850">
              <a:spcBef>
                <a:spcPts val="1010"/>
              </a:spcBef>
              <a:buFont typeface="Wingdings" panose="05000000000000000000" pitchFamily="2" charset="2"/>
              <a:buChar char="Ø"/>
              <a:tabLst>
                <a:tab pos="335915" algn="l"/>
                <a:tab pos="336550" algn="l"/>
              </a:tabLst>
            </a:pPr>
            <a:r>
              <a:rPr lang="en-US" sz="1200" spc="15" dirty="0">
                <a:solidFill>
                  <a:srgbClr val="595959"/>
                </a:solidFill>
                <a:latin typeface="Tahoma"/>
                <a:cs typeface="Tahoma"/>
              </a:rPr>
              <a:t>Any </a:t>
            </a:r>
            <a:r>
              <a:rPr lang="en-US" sz="1200" b="1" spc="15" dirty="0">
                <a:solidFill>
                  <a:srgbClr val="595959"/>
                </a:solidFill>
                <a:latin typeface="Tahoma"/>
                <a:cs typeface="Tahoma"/>
              </a:rPr>
              <a:t>data collection </a:t>
            </a:r>
            <a:r>
              <a:rPr lang="en-US" sz="1200" spc="15" dirty="0">
                <a:solidFill>
                  <a:srgbClr val="595959"/>
                </a:solidFill>
                <a:latin typeface="Tahoma"/>
                <a:cs typeface="Tahoma"/>
              </a:rPr>
              <a:t>involved? Address data privacy issues</a:t>
            </a:r>
          </a:p>
          <a:p>
            <a:pPr marL="508000" lvl="1" indent="-323850">
              <a:spcBef>
                <a:spcPts val="1010"/>
              </a:spcBef>
              <a:buFont typeface="Wingdings" panose="05000000000000000000" pitchFamily="2" charset="2"/>
              <a:buChar char="Ø"/>
              <a:tabLst>
                <a:tab pos="335915" algn="l"/>
                <a:tab pos="336550" algn="l"/>
              </a:tabLst>
            </a:pPr>
            <a:r>
              <a:rPr lang="en-US" sz="1200" spc="15" dirty="0">
                <a:solidFill>
                  <a:srgbClr val="595959"/>
                </a:solidFill>
                <a:latin typeface="Tahoma"/>
                <a:cs typeface="Tahoma"/>
              </a:rPr>
              <a:t>Any </a:t>
            </a:r>
            <a:r>
              <a:rPr lang="en-US" sz="1200" b="1" spc="15" dirty="0">
                <a:solidFill>
                  <a:srgbClr val="595959"/>
                </a:solidFill>
                <a:latin typeface="Tahoma"/>
                <a:cs typeface="Tahoma"/>
              </a:rPr>
              <a:t>regulatory requirements </a:t>
            </a:r>
            <a:r>
              <a:rPr lang="en-US" sz="1200" spc="15" dirty="0">
                <a:solidFill>
                  <a:srgbClr val="595959"/>
                </a:solidFill>
                <a:latin typeface="Tahoma"/>
                <a:cs typeface="Tahoma"/>
              </a:rPr>
              <a:t>involved (e.g.: clinical trial)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65BEA5-ED9B-37C6-FCAB-D6AD13386E1D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E047438-5658-4415-8020-5CCEA0DF19D3}" type="slidenum">
              <a:rPr lang="en-HK" smtClean="0"/>
              <a:t>5</a:t>
            </a:fld>
            <a:endParaRPr lang="en-HK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3579D19-FC13-13E0-34FC-DA5F9BD115AB}"/>
              </a:ext>
            </a:extLst>
          </p:cNvPr>
          <p:cNvSpPr txBox="1"/>
          <p:nvPr/>
        </p:nvSpPr>
        <p:spPr>
          <a:xfrm>
            <a:off x="6400800" y="1549230"/>
            <a:ext cx="4790024" cy="15234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indent="0">
              <a:lnSpc>
                <a:spcPct val="100000"/>
              </a:lnSpc>
              <a:spcBef>
                <a:spcPts val="1010"/>
              </a:spcBef>
              <a:buNone/>
              <a:tabLst>
                <a:tab pos="335915" algn="l"/>
                <a:tab pos="336550" algn="l"/>
              </a:tabLst>
            </a:pPr>
            <a:r>
              <a:rPr lang="en-US" sz="2000" b="1" u="sng" spc="15" dirty="0">
                <a:solidFill>
                  <a:srgbClr val="595959"/>
                </a:solidFill>
                <a:latin typeface="Tahoma"/>
                <a:cs typeface="Tahoma"/>
              </a:rPr>
              <a:t>IP</a:t>
            </a:r>
          </a:p>
          <a:p>
            <a:pPr marL="508000" lvl="1" indent="-323850">
              <a:spcBef>
                <a:spcPts val="1010"/>
              </a:spcBef>
              <a:buFont typeface="Wingdings" panose="05000000000000000000" pitchFamily="2" charset="2"/>
              <a:buChar char="Ø"/>
              <a:tabLst>
                <a:tab pos="335915" algn="l"/>
                <a:tab pos="336550" algn="l"/>
              </a:tabLst>
            </a:pPr>
            <a:r>
              <a:rPr lang="en-US" sz="1200" spc="15" dirty="0">
                <a:solidFill>
                  <a:srgbClr val="595959"/>
                </a:solidFill>
                <a:latin typeface="Tahoma"/>
                <a:cs typeface="Tahoma"/>
              </a:rPr>
              <a:t>Current IP List (patents, software…)</a:t>
            </a:r>
          </a:p>
          <a:p>
            <a:pPr marL="508000" lvl="1" indent="-323850">
              <a:spcBef>
                <a:spcPts val="1010"/>
              </a:spcBef>
              <a:buFont typeface="Wingdings" panose="05000000000000000000" pitchFamily="2" charset="2"/>
              <a:buChar char="Ø"/>
              <a:tabLst>
                <a:tab pos="335915" algn="l"/>
                <a:tab pos="336550" algn="l"/>
              </a:tabLst>
            </a:pPr>
            <a:r>
              <a:rPr lang="en-US" sz="1200" spc="15" dirty="0">
                <a:solidFill>
                  <a:srgbClr val="595959"/>
                </a:solidFill>
                <a:latin typeface="Tahoma"/>
                <a:cs typeface="Tahoma"/>
              </a:rPr>
              <a:t>How can IP benefit sharing arrangements </a:t>
            </a:r>
            <a:br>
              <a:rPr lang="en-US" sz="1200" spc="15" dirty="0">
                <a:solidFill>
                  <a:srgbClr val="595959"/>
                </a:solidFill>
                <a:latin typeface="Tahoma"/>
                <a:cs typeface="Tahoma"/>
              </a:rPr>
            </a:br>
            <a:r>
              <a:rPr lang="en-US" sz="1200" spc="15" dirty="0">
                <a:solidFill>
                  <a:srgbClr val="595959"/>
                </a:solidFill>
                <a:latin typeface="Tahoma"/>
                <a:cs typeface="Tahoma"/>
              </a:rPr>
              <a:t>promote R&amp;D commercialization</a:t>
            </a:r>
          </a:p>
          <a:p>
            <a:pPr marL="508000" lvl="1" indent="-323850">
              <a:spcBef>
                <a:spcPts val="1010"/>
              </a:spcBef>
              <a:buFont typeface="Wingdings" panose="05000000000000000000" pitchFamily="2" charset="2"/>
              <a:buChar char="Ø"/>
              <a:tabLst>
                <a:tab pos="335915" algn="l"/>
                <a:tab pos="336550" algn="l"/>
              </a:tabLst>
            </a:pPr>
            <a:r>
              <a:rPr lang="en-US" sz="1200" spc="15" dirty="0">
                <a:solidFill>
                  <a:srgbClr val="595959"/>
                </a:solidFill>
                <a:latin typeface="Tahoma"/>
                <a:cs typeface="Tahoma"/>
              </a:rPr>
              <a:t>IP Planning (important for tech transfer track)</a:t>
            </a:r>
          </a:p>
        </p:txBody>
      </p:sp>
    </p:spTree>
    <p:extLst>
      <p:ext uri="{BB962C8B-B14F-4D97-AF65-F5344CB8AC3E}">
        <p14:creationId xmlns:p14="http://schemas.microsoft.com/office/powerpoint/2010/main" val="18340416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ADE1BD-9470-EB47-DC92-7BFBB5BA31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版面配置區 1">
            <a:extLst>
              <a:ext uri="{FF2B5EF4-FFF2-40B4-BE49-F238E27FC236}">
                <a16:creationId xmlns:a16="http://schemas.microsoft.com/office/drawing/2014/main" id="{A5DE7EC3-4822-A5C3-8659-8CFA914251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80848" y="135587"/>
            <a:ext cx="11711152" cy="1413643"/>
          </a:xfrm>
        </p:spPr>
        <p:txBody>
          <a:bodyPr/>
          <a:lstStyle/>
          <a:p>
            <a:r>
              <a:rPr lang="en-US" spc="40" dirty="0"/>
              <a:t>5. BGF Plan and Business Proposition</a:t>
            </a:r>
            <a:endParaRPr lang="zh-HK" altLang="en-US" dirty="0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202D4B70-22D2-6ABB-ACC5-F509FA105A0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80848" y="1549230"/>
            <a:ext cx="10820400" cy="4699170"/>
          </a:xfrm>
        </p:spPr>
        <p:txBody>
          <a:bodyPr/>
          <a:lstStyle/>
          <a:p>
            <a:pPr marL="12700" indent="0">
              <a:lnSpc>
                <a:spcPct val="100000"/>
              </a:lnSpc>
              <a:spcBef>
                <a:spcPts val="1010"/>
              </a:spcBef>
              <a:buNone/>
              <a:tabLst>
                <a:tab pos="335915" algn="l"/>
                <a:tab pos="336550" algn="l"/>
              </a:tabLst>
            </a:pPr>
            <a:endParaRPr lang="en-US" b="1" u="sng" spc="15" dirty="0">
              <a:solidFill>
                <a:srgbClr val="595959"/>
              </a:solidFill>
              <a:latin typeface="Tahoma"/>
              <a:cs typeface="Tahoma"/>
            </a:endParaRPr>
          </a:p>
          <a:p>
            <a:pPr marL="508000" lvl="1" indent="-323850">
              <a:spcBef>
                <a:spcPts val="1010"/>
              </a:spcBef>
              <a:buFont typeface="Wingdings" panose="05000000000000000000" pitchFamily="2" charset="2"/>
              <a:buChar char="Ø"/>
              <a:tabLst>
                <a:tab pos="335915" algn="l"/>
                <a:tab pos="336550" algn="l"/>
              </a:tabLst>
            </a:pPr>
            <a:r>
              <a:rPr lang="en-US" sz="1800" spc="15" dirty="0">
                <a:solidFill>
                  <a:srgbClr val="595959"/>
                </a:solidFill>
                <a:latin typeface="Tahoma"/>
                <a:cs typeface="Tahoma"/>
              </a:rPr>
              <a:t>List the major deliverables of BGF </a:t>
            </a:r>
          </a:p>
          <a:p>
            <a:pPr marL="508000" lvl="1" indent="-323850">
              <a:spcBef>
                <a:spcPts val="1010"/>
              </a:spcBef>
              <a:buFont typeface="Wingdings" panose="05000000000000000000" pitchFamily="2" charset="2"/>
              <a:buChar char="Ø"/>
              <a:tabLst>
                <a:tab pos="335915" algn="l"/>
                <a:tab pos="336550" algn="l"/>
              </a:tabLst>
            </a:pPr>
            <a:r>
              <a:rPr lang="en-US" sz="1800" spc="15" dirty="0">
                <a:solidFill>
                  <a:srgbClr val="595959"/>
                </a:solidFill>
                <a:latin typeface="Tahoma"/>
                <a:cs typeface="Tahoma"/>
              </a:rPr>
              <a:t>List the current engagement with industry and potential collaboration</a:t>
            </a:r>
          </a:p>
          <a:p>
            <a:pPr marL="508000" lvl="1" indent="-323850">
              <a:spcBef>
                <a:spcPts val="1010"/>
              </a:spcBef>
              <a:buFont typeface="Wingdings" panose="05000000000000000000" pitchFamily="2" charset="2"/>
              <a:buChar char="Ø"/>
              <a:tabLst>
                <a:tab pos="335915" algn="l"/>
                <a:tab pos="336550" algn="l"/>
              </a:tabLst>
            </a:pPr>
            <a:r>
              <a:rPr lang="en-US" sz="1800" spc="15" dirty="0">
                <a:solidFill>
                  <a:srgbClr val="595959"/>
                </a:solidFill>
                <a:latin typeface="Tahoma"/>
                <a:cs typeface="Tahoma"/>
              </a:rPr>
              <a:t>How will BGF deliverables assist in technology commercialization? (Explain why the output can facilitate the future startup or IP licensing)</a:t>
            </a:r>
          </a:p>
          <a:p>
            <a:pPr marL="508000" lvl="1" indent="-323850">
              <a:spcBef>
                <a:spcPts val="1010"/>
              </a:spcBef>
              <a:buFont typeface="Wingdings" panose="05000000000000000000" pitchFamily="2" charset="2"/>
              <a:buChar char="Ø"/>
              <a:tabLst>
                <a:tab pos="335915" algn="l"/>
                <a:tab pos="336550" algn="l"/>
              </a:tabLst>
            </a:pPr>
            <a:r>
              <a:rPr lang="en-US" sz="1800" spc="15" dirty="0">
                <a:solidFill>
                  <a:srgbClr val="595959"/>
                </a:solidFill>
                <a:latin typeface="Tahoma"/>
                <a:cs typeface="Tahoma"/>
              </a:rPr>
              <a:t>Provide further development future work plan and/or commercialization plan after BGF project (licensing / start-up)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1381A2-43DD-B945-4EE8-D2846B51AD35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E047438-5658-4415-8020-5CCEA0DF19D3}" type="slidenum">
              <a:rPr lang="en-HK" smtClean="0"/>
              <a:t>6</a:t>
            </a:fld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26198548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3CD01F-3AEB-55AC-8C1F-08DCF46A88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版面配置區 1">
            <a:extLst>
              <a:ext uri="{FF2B5EF4-FFF2-40B4-BE49-F238E27FC236}">
                <a16:creationId xmlns:a16="http://schemas.microsoft.com/office/drawing/2014/main" id="{A6E30E97-BC7F-09A2-7368-C9DD1B34EF9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80848" y="135587"/>
            <a:ext cx="11711152" cy="1413643"/>
          </a:xfrm>
        </p:spPr>
        <p:txBody>
          <a:bodyPr/>
          <a:lstStyle/>
          <a:p>
            <a:r>
              <a:rPr lang="en-US" spc="40" dirty="0"/>
              <a:t>6. For previous PCF / BGF awardees only</a:t>
            </a:r>
            <a:endParaRPr lang="zh-HK" altLang="en-US" dirty="0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A9839089-5CD9-B724-C908-D91F7A6A467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62000" y="1549230"/>
            <a:ext cx="10539248" cy="4699170"/>
          </a:xfrm>
        </p:spPr>
        <p:txBody>
          <a:bodyPr/>
          <a:lstStyle/>
          <a:p>
            <a:pPr marL="298450">
              <a:lnSpc>
                <a:spcPct val="100000"/>
              </a:lnSpc>
              <a:spcBef>
                <a:spcPts val="1010"/>
              </a:spcBef>
              <a:tabLst>
                <a:tab pos="335915" algn="l"/>
                <a:tab pos="336550" algn="l"/>
              </a:tabLst>
            </a:pPr>
            <a:endParaRPr lang="en-US" altLang="zh-HK" spc="15" dirty="0">
              <a:solidFill>
                <a:srgbClr val="595959"/>
              </a:solidFill>
              <a:latin typeface="Tahoma"/>
              <a:cs typeface="Tahoma"/>
            </a:endParaRPr>
          </a:p>
          <a:p>
            <a:pPr eaLnBrk="1" hangingPunct="1">
              <a:spcBef>
                <a:spcPts val="1010"/>
              </a:spcBef>
              <a:tabLst>
                <a:tab pos="335915" algn="l"/>
                <a:tab pos="336550" algn="l"/>
              </a:tabLst>
            </a:pPr>
            <a:r>
              <a:rPr lang="en-US" altLang="zh-TW" spc="15" dirty="0">
                <a:solidFill>
                  <a:srgbClr val="595959"/>
                </a:solidFill>
                <a:latin typeface="Tahoma"/>
                <a:cs typeface="Tahoma"/>
              </a:rPr>
              <a:t>Outcome from previous PCF / BGF projects (same or different inventions; Please differentiate the project deliverables)</a:t>
            </a:r>
          </a:p>
          <a:p>
            <a:pPr eaLnBrk="1" hangingPunct="1">
              <a:spcBef>
                <a:spcPts val="1010"/>
              </a:spcBef>
              <a:tabLst>
                <a:tab pos="335915" algn="l"/>
                <a:tab pos="336550" algn="l"/>
              </a:tabLst>
            </a:pPr>
            <a:r>
              <a:rPr lang="en-US" altLang="zh-TW" spc="15" dirty="0">
                <a:solidFill>
                  <a:srgbClr val="595959"/>
                </a:solidFill>
                <a:latin typeface="Tahoma"/>
                <a:cs typeface="Tahoma"/>
              </a:rPr>
              <a:t>Current status of the awarded PCF / BGF projects (e.g. continuing funding, development or technology transfer status)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D0B0A7-DA85-D825-28C4-B0B087CF16C3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E047438-5658-4415-8020-5CCEA0DF19D3}" type="slidenum">
              <a:rPr lang="en-HK" smtClean="0"/>
              <a:t>7</a:t>
            </a:fld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314609960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6CCB74DFBDC46489F2AF37BE8036601" ma:contentTypeVersion="19" ma:contentTypeDescription="Create a new document." ma:contentTypeScope="" ma:versionID="36e9abc59f632373e6d6ffab354e6205">
  <xsd:schema xmlns:xsd="http://www.w3.org/2001/XMLSchema" xmlns:xs="http://www.w3.org/2001/XMLSchema" xmlns:p="http://schemas.microsoft.com/office/2006/metadata/properties" xmlns:ns2="5c62fb55-ab56-4c59-9647-38644d465161" xmlns:ns3="5f44dcd9-660c-482e-bcb2-b569a7951824" targetNamespace="http://schemas.microsoft.com/office/2006/metadata/properties" ma:root="true" ma:fieldsID="9a4d8dfe58299756fe7c601b30016cfb" ns2:_="" ns3:_="">
    <xsd:import namespace="5c62fb55-ab56-4c59-9647-38644d465161"/>
    <xsd:import namespace="5f44dcd9-660c-482e-bcb2-b569a7951824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SearchProperties" minOccurs="0"/>
                <xsd:element ref="ns3:MediaServiceObjectDetectorVersion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62fb55-ab56-4c59-9647-38644d46516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73b4186e-3ab7-4c87-ab02-55213d33d571}" ma:internalName="TaxCatchAll" ma:showField="CatchAllData" ma:web="5c62fb55-ab56-4c59-9647-38644d46516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44dcd9-660c-482e-bcb2-b569a795182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f9659908-461d-4310-9e2e-8d0890ed1ef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c62fb55-ab56-4c59-9647-38644d465161" xsi:nil="true"/>
    <lcf76f155ced4ddcb4097134ff3c332f xmlns="5f44dcd9-660c-482e-bcb2-b569a795182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82CB41D-E040-41FC-8EB4-4F6551B3428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C6868F0-DDB7-4099-B6A0-A711ECDCAA98}"/>
</file>

<file path=customXml/itemProps3.xml><?xml version="1.0" encoding="utf-8"?>
<ds:datastoreItem xmlns:ds="http://schemas.openxmlformats.org/officeDocument/2006/customXml" ds:itemID="{33955E15-41A5-488D-BA9B-DFF25BAC48F8}">
  <ds:schemaRefs>
    <ds:schemaRef ds:uri="http://schemas.microsoft.com/office/2006/metadata/properties"/>
    <ds:schemaRef ds:uri="http://schemas.microsoft.com/office/infopath/2007/PartnerControls"/>
    <ds:schemaRef ds:uri="5c62fb55-ab56-4c59-9647-38644d465161"/>
    <ds:schemaRef ds:uri="5f44dcd9-660c-482e-bcb2-b569a7951824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7339</TotalTime>
  <Words>591</Words>
  <Application>Microsoft Office PowerPoint</Application>
  <PresentationFormat>Widescreen</PresentationFormat>
  <Paragraphs>60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-apple-system</vt:lpstr>
      <vt:lpstr>PMingLiU</vt:lpstr>
      <vt:lpstr>Arial</vt:lpstr>
      <vt:lpstr>Tahoma</vt:lpstr>
      <vt:lpstr>Wingdings</vt:lpstr>
      <vt:lpstr>Default Design</vt:lpstr>
      <vt:lpstr>BGF Presentation Template (Time Limit : 8 minutes)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HKUST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TRC Presentation Template</dc:title>
  <dc:creator>Sofia</dc:creator>
  <cp:lastModifiedBy>Justin JIA</cp:lastModifiedBy>
  <cp:revision>105</cp:revision>
  <cp:lastPrinted>2014-05-07T03:10:23Z</cp:lastPrinted>
  <dcterms:created xsi:type="dcterms:W3CDTF">2008-06-26T03:08:43Z</dcterms:created>
  <dcterms:modified xsi:type="dcterms:W3CDTF">2026-01-29T10:04:19Z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0x010100C6CCB74DFBDC46489F2AF37BE8036601</vt:lpwstr>
  </property>
  <property fmtid="{D5CDD505-2E9C-101B-9397-08002B2CF9AE}" pid="3" name="MediaServiceImageTags">
    <vt:lpwstr/>
  </property>
</Properties>
</file>